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336" r:id="rId2"/>
    <p:sldId id="354" r:id="rId3"/>
    <p:sldId id="383" r:id="rId4"/>
    <p:sldId id="389" r:id="rId5"/>
    <p:sldId id="384" r:id="rId6"/>
    <p:sldId id="387" r:id="rId7"/>
    <p:sldId id="390" r:id="rId8"/>
    <p:sldId id="385" r:id="rId9"/>
    <p:sldId id="391" r:id="rId10"/>
    <p:sldId id="399" r:id="rId11"/>
    <p:sldId id="394" r:id="rId12"/>
    <p:sldId id="393" r:id="rId13"/>
    <p:sldId id="398" r:id="rId14"/>
    <p:sldId id="397" r:id="rId15"/>
    <p:sldId id="396" r:id="rId16"/>
    <p:sldId id="382" r:id="rId17"/>
  </p:sldIdLst>
  <p:sldSz cx="9144000" cy="6858000" type="screen4x3"/>
  <p:notesSz cx="6858000" cy="9144000"/>
  <p:defaultTextStyle>
    <a:defPPr>
      <a:defRPr lang="sr-Latn-C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0030"/>
    <a:srgbClr val="0037DB"/>
    <a:srgbClr val="184EE6"/>
    <a:srgbClr val="009900"/>
    <a:srgbClr val="EC7E06"/>
    <a:srgbClr val="1EA820"/>
    <a:srgbClr val="F8F5E6"/>
    <a:srgbClr val="FFFF79"/>
    <a:srgbClr val="F9F800"/>
    <a:srgbClr val="9EEA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08" autoAdjust="0"/>
    <p:restoredTop sz="94702" autoAdjust="0"/>
  </p:normalViewPr>
  <p:slideViewPr>
    <p:cSldViewPr>
      <p:cViewPr varScale="1">
        <p:scale>
          <a:sx n="80" d="100"/>
          <a:sy n="80" d="100"/>
        </p:scale>
        <p:origin x="-47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B6C9CA-C5D9-40EC-9843-4B926A619B7E}" type="datetimeFigureOut">
              <a:rPr lang="hr-HR" smtClean="0"/>
              <a:t>25.4.2017.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24E21-0F6E-4119-85F2-EA8BE55A0F5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16152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324E21-0F6E-4119-85F2-EA8BE55A0F50}" type="slidenum">
              <a:rPr lang="hr-HR" smtClean="0"/>
              <a:pPr/>
              <a:t>1</a:t>
            </a:fld>
            <a:endParaRPr lang="hr-H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 smtClean="0"/>
              <a:t>Kliknite da biste uredili stil podnaslova matrice</a:t>
            </a:r>
            <a:endParaRPr lang="hr-HR"/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173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4" name="Rezervirano mjesto teksta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60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slik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Rezervirano mjesto teksta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945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okomitog teksta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926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okomitog teksta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309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 hasCustomPrompt="1"/>
          </p:nvPr>
        </p:nvSpPr>
        <p:spPr>
          <a:xfrm>
            <a:off x="142844" y="142852"/>
            <a:ext cx="8858312" cy="642942"/>
          </a:xfrm>
        </p:spPr>
        <p:txBody>
          <a:bodyPr>
            <a:noAutofit/>
          </a:bodyPr>
          <a:lstStyle>
            <a:lvl1pPr algn="l">
              <a:defRPr sz="4000"/>
            </a:lvl1pPr>
          </a:lstStyle>
          <a:p>
            <a:r>
              <a:rPr lang="hr-HR" dirty="0" smtClean="0"/>
              <a:t>Naslov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214282" y="1000108"/>
            <a:ext cx="8786874" cy="5643602"/>
          </a:xfrm>
        </p:spPr>
        <p:txBody>
          <a:bodyPr/>
          <a:lstStyle>
            <a:lvl1pPr>
              <a:buFont typeface="Calibri" pitchFamily="34" charset="0"/>
              <a:buChar char="–"/>
              <a:defRPr/>
            </a:lvl1pPr>
            <a:lvl2pPr>
              <a:buFont typeface="Calibri" pitchFamily="34" charset="0"/>
              <a:buChar char="–"/>
              <a:defRPr/>
            </a:lvl2pPr>
            <a:lvl3pPr>
              <a:buFont typeface="Calibri" pitchFamily="34" charset="0"/>
              <a:buChar char="–"/>
              <a:defRPr/>
            </a:lvl3pPr>
            <a:lvl4pPr>
              <a:buFont typeface="Calibri" pitchFamily="34" charset="0"/>
              <a:buChar char="–"/>
              <a:defRPr/>
            </a:lvl4pPr>
            <a:lvl5pPr>
              <a:buFont typeface="Calibri" pitchFamily="34" charset="0"/>
              <a:buChar char="–"/>
              <a:defRPr/>
            </a:lvl5pPr>
          </a:lstStyle>
          <a:p>
            <a:pPr lvl="0"/>
            <a:r>
              <a:rPr lang="hr-HR" dirty="0" smtClean="0"/>
              <a:t>Kliknite da biste uredili stilove teksta matrice</a:t>
            </a:r>
          </a:p>
          <a:p>
            <a:pPr lvl="1"/>
            <a:r>
              <a:rPr lang="hr-HR" dirty="0" smtClean="0"/>
              <a:t>Druga razina</a:t>
            </a:r>
          </a:p>
          <a:p>
            <a:pPr lvl="2"/>
            <a:r>
              <a:rPr lang="hr-HR" dirty="0" smtClean="0"/>
              <a:t>Treća razina</a:t>
            </a:r>
          </a:p>
          <a:p>
            <a:pPr lvl="3"/>
            <a:r>
              <a:rPr lang="hr-HR" dirty="0" smtClean="0"/>
              <a:t>Četvrta razina</a:t>
            </a:r>
          </a:p>
          <a:p>
            <a:pPr lvl="4"/>
            <a:r>
              <a:rPr lang="hr-HR" dirty="0" smtClean="0"/>
              <a:t>Peta razina</a:t>
            </a:r>
            <a:endParaRPr lang="hr-HR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79512" y="836712"/>
            <a:ext cx="878497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367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slov 1"/>
          <p:cNvSpPr>
            <a:spLocks noGrp="1"/>
          </p:cNvSpPr>
          <p:nvPr>
            <p:ph type="title" hasCustomPrompt="1"/>
          </p:nvPr>
        </p:nvSpPr>
        <p:spPr>
          <a:xfrm>
            <a:off x="142844" y="44624"/>
            <a:ext cx="8858312" cy="576064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hr-HR" dirty="0" smtClean="0"/>
              <a:t>Naslov</a:t>
            </a:r>
            <a:endParaRPr lang="hr-HR" dirty="0"/>
          </a:p>
        </p:txBody>
      </p:sp>
      <p:sp>
        <p:nvSpPr>
          <p:cNvPr id="8" name="Rezervirano mjesto sadržaja 2"/>
          <p:cNvSpPr>
            <a:spLocks noGrp="1"/>
          </p:cNvSpPr>
          <p:nvPr>
            <p:ph idx="1"/>
          </p:nvPr>
        </p:nvSpPr>
        <p:spPr>
          <a:xfrm>
            <a:off x="179512" y="692696"/>
            <a:ext cx="8783078" cy="5951014"/>
          </a:xfrm>
        </p:spPr>
        <p:txBody>
          <a:bodyPr>
            <a:normAutofit/>
          </a:bodyPr>
          <a:lstStyle>
            <a:lvl1pPr>
              <a:buFont typeface="Calibri" pitchFamily="34" charset="0"/>
              <a:buChar char="–"/>
              <a:defRPr sz="2400"/>
            </a:lvl1pPr>
            <a:lvl2pPr>
              <a:buFont typeface="Calibri" pitchFamily="34" charset="0"/>
              <a:buChar char="–"/>
              <a:defRPr sz="2400"/>
            </a:lvl2pPr>
            <a:lvl3pPr>
              <a:buFont typeface="Calibri" pitchFamily="34" charset="0"/>
              <a:buChar char="–"/>
              <a:defRPr sz="2400"/>
            </a:lvl3pPr>
            <a:lvl4pPr>
              <a:buFont typeface="Calibri" pitchFamily="34" charset="0"/>
              <a:buChar char="–"/>
              <a:defRPr sz="2400"/>
            </a:lvl4pPr>
            <a:lvl5pPr>
              <a:buFont typeface="Calibri" pitchFamily="34" charset="0"/>
              <a:buChar char="–"/>
              <a:defRPr sz="2400"/>
            </a:lvl5pPr>
          </a:lstStyle>
          <a:p>
            <a:pPr lvl="0"/>
            <a:r>
              <a:rPr lang="hr-HR" dirty="0" smtClean="0"/>
              <a:t>Kliknite da biste uredili stilove teksta matrice</a:t>
            </a:r>
          </a:p>
          <a:p>
            <a:pPr lvl="1"/>
            <a:r>
              <a:rPr lang="hr-HR" dirty="0" smtClean="0"/>
              <a:t>Druga razina</a:t>
            </a:r>
          </a:p>
          <a:p>
            <a:pPr lvl="2"/>
            <a:r>
              <a:rPr lang="hr-HR" dirty="0" smtClean="0"/>
              <a:t>Treća razina</a:t>
            </a:r>
          </a:p>
          <a:p>
            <a:pPr lvl="3"/>
            <a:r>
              <a:rPr lang="hr-HR" dirty="0" smtClean="0"/>
              <a:t>Četvrta razina</a:t>
            </a:r>
          </a:p>
          <a:p>
            <a:pPr lvl="4"/>
            <a:r>
              <a:rPr lang="hr-HR" dirty="0" smtClean="0"/>
              <a:t>Peta razina</a:t>
            </a:r>
            <a:endParaRPr lang="hr-HR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79512" y="548680"/>
            <a:ext cx="878497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34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 hasCustomPrompt="1"/>
          </p:nvPr>
        </p:nvSpPr>
        <p:spPr>
          <a:xfrm>
            <a:off x="142844" y="-22254"/>
            <a:ext cx="8858312" cy="642942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hr-HR" dirty="0" smtClean="0"/>
              <a:t>Naslov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0" y="659795"/>
            <a:ext cx="9144000" cy="6297597"/>
          </a:xfrm>
        </p:spPr>
        <p:txBody>
          <a:bodyPr>
            <a:normAutofit/>
          </a:bodyPr>
          <a:lstStyle>
            <a:lvl1pPr>
              <a:buFont typeface="Calibri" pitchFamily="34" charset="0"/>
              <a:buChar char="–"/>
              <a:defRPr sz="2800"/>
            </a:lvl1pPr>
            <a:lvl2pPr>
              <a:buFont typeface="Calibri" pitchFamily="34" charset="0"/>
              <a:buChar char="–"/>
              <a:defRPr sz="24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Calibri" pitchFamily="34" charset="0"/>
              <a:buChar char="–"/>
              <a:defRPr sz="1800"/>
            </a:lvl4pPr>
            <a:lvl5pPr>
              <a:buFont typeface="Calibri" pitchFamily="34" charset="0"/>
              <a:buChar char="–"/>
              <a:defRPr sz="1800"/>
            </a:lvl5pPr>
          </a:lstStyle>
          <a:p>
            <a:pPr lvl="0"/>
            <a:r>
              <a:rPr lang="hr-HR" dirty="0" smtClean="0"/>
              <a:t>Kliknite da biste uredili stilove teksta matrice</a:t>
            </a:r>
          </a:p>
          <a:p>
            <a:pPr lvl="1"/>
            <a:r>
              <a:rPr lang="hr-HR" dirty="0" smtClean="0"/>
              <a:t>Druga razina</a:t>
            </a:r>
          </a:p>
          <a:p>
            <a:pPr lvl="2"/>
            <a:r>
              <a:rPr lang="hr-HR" dirty="0" smtClean="0"/>
              <a:t>Treća razina</a:t>
            </a:r>
          </a:p>
          <a:p>
            <a:pPr lvl="3"/>
            <a:r>
              <a:rPr lang="hr-HR" dirty="0" smtClean="0"/>
              <a:t>Četvrta razina</a:t>
            </a:r>
          </a:p>
          <a:p>
            <a:pPr lvl="4"/>
            <a:r>
              <a:rPr lang="hr-HR" dirty="0" smtClean="0"/>
              <a:t>Peta razina</a:t>
            </a:r>
            <a:endParaRPr lang="hr-HR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79512" y="564429"/>
            <a:ext cx="878497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907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odjelj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</p:txBody>
      </p:sp>
      <p:sp>
        <p:nvSpPr>
          <p:cNvPr id="4" name="Rezervirano mjesto datum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5" name="Rezervirano mjesto podnožj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broja slajd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408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sadržaja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5" name="Rezervirano mjesto datum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282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5" name="Rezervirano mjesto teksta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</p:txBody>
      </p:sp>
      <p:sp>
        <p:nvSpPr>
          <p:cNvPr id="6" name="Rezervirano mjesto sadržaja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r-HR" smtClean="0"/>
              <a:t>Kliknite da biste uredili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7" name="Rezervirano mjesto datum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8" name="Rezervirano mjesto podnožj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9" name="Rezervirano mjesto broja slajd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43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Kliknite da biste uredili stil naslova matrice</a:t>
            </a:r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4" name="Rezervirano mjesto podnožj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5" name="Rezervirano mjesto broja slajd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790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1A071-2A74-455A-A49A-8BB21E4AC2F6}" type="datetimeFigureOut">
              <a:rPr lang="sr-Latn-CS" smtClean="0">
                <a:solidFill>
                  <a:prstClr val="black"/>
                </a:solidFill>
              </a:rPr>
              <a:pPr/>
              <a:t>25.4.2017.</a:t>
            </a:fld>
            <a:endParaRPr lang="hr-HR">
              <a:solidFill>
                <a:prstClr val="black"/>
              </a:solidFill>
            </a:endParaRPr>
          </a:p>
        </p:txBody>
      </p:sp>
      <p:sp>
        <p:nvSpPr>
          <p:cNvPr id="3" name="Rezervirano mjesto podnožj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hr-HR">
              <a:solidFill>
                <a:prstClr val="black"/>
              </a:solidFill>
            </a:endParaRP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DD72BF-B849-4E00-8E72-529104776363}" type="slidenum">
              <a:rPr lang="hr-HR" smtClean="0">
                <a:solidFill>
                  <a:prstClr val="black"/>
                </a:solidFill>
              </a:rPr>
              <a:pPr/>
              <a:t>‹#›</a:t>
            </a:fld>
            <a:endParaRPr lang="hr-H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67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/>
          <p:cNvSpPr>
            <a:spLocks noGrp="1"/>
          </p:cNvSpPr>
          <p:nvPr>
            <p:ph type="title"/>
          </p:nvPr>
        </p:nvSpPr>
        <p:spPr>
          <a:xfrm>
            <a:off x="71406" y="142852"/>
            <a:ext cx="9072594" cy="6429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dirty="0" smtClean="0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71438" y="1000108"/>
            <a:ext cx="9001156" cy="5686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 dirty="0" smtClean="0"/>
              <a:t>Kliknite da biste uredili stilove teksta matrice</a:t>
            </a:r>
          </a:p>
          <a:p>
            <a:pPr lvl="1"/>
            <a:r>
              <a:rPr lang="hr-HR" dirty="0" smtClean="0"/>
              <a:t>Druga razina</a:t>
            </a:r>
          </a:p>
          <a:p>
            <a:pPr lvl="2"/>
            <a:r>
              <a:rPr lang="hr-HR" dirty="0" smtClean="0"/>
              <a:t>Treća razina</a:t>
            </a:r>
          </a:p>
          <a:p>
            <a:pPr lvl="3"/>
            <a:r>
              <a:rPr lang="hr-HR" dirty="0" smtClean="0"/>
              <a:t>Četvrta razina</a:t>
            </a:r>
          </a:p>
          <a:p>
            <a:pPr lvl="4"/>
            <a:r>
              <a:rPr lang="hr-HR" dirty="0" smtClean="0"/>
              <a:t>Peta razina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337296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Calibri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alibri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Calibri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alibri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Calibri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C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rv3Elal2Z-A" TargetMode="External"/><Relationship Id="rId3" Type="http://schemas.openxmlformats.org/officeDocument/2006/relationships/hyperlink" Target="https://youtu.be/7qFjZKndHGM" TargetMode="External"/><Relationship Id="rId7" Type="http://schemas.openxmlformats.org/officeDocument/2006/relationships/hyperlink" Target="https://youtu.be/sfXbQjujC1E" TargetMode="External"/><Relationship Id="rId2" Type="http://schemas.openxmlformats.org/officeDocument/2006/relationships/hyperlink" Target="https://youtu.be/kGDGN3r4FBU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VP3BpNk6xHY" TargetMode="External"/><Relationship Id="rId5" Type="http://schemas.openxmlformats.org/officeDocument/2006/relationships/hyperlink" Target="https://youtu.be/qajGraB5e-0" TargetMode="External"/><Relationship Id="rId4" Type="http://schemas.openxmlformats.org/officeDocument/2006/relationships/hyperlink" Target="https://youtu.be/jtoTvMHNx6k" TargetMode="External"/><Relationship Id="rId9" Type="http://schemas.openxmlformats.org/officeDocument/2006/relationships/hyperlink" Target="https://youtu.be/hHwAyC1CaFQ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eg"/><Relationship Id="rId5" Type="http://schemas.microsoft.com/office/2007/relationships/hdphoto" Target="../media/hdphoto4.wdp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31"/>
          <a:stretch/>
        </p:blipFill>
        <p:spPr>
          <a:xfrm>
            <a:off x="0" y="-27384"/>
            <a:ext cx="9143999" cy="7101408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987825" y="167916"/>
            <a:ext cx="6156174" cy="1748916"/>
            <a:chOff x="2987825" y="-243407"/>
            <a:chExt cx="6156174" cy="1748916"/>
          </a:xfrm>
        </p:grpSpPr>
        <p:sp>
          <p:nvSpPr>
            <p:cNvPr id="3" name="Rectangle 2"/>
            <p:cNvSpPr/>
            <p:nvPr/>
          </p:nvSpPr>
          <p:spPr>
            <a:xfrm>
              <a:off x="2987825" y="-243407"/>
              <a:ext cx="6156174" cy="144435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732239" y="1196420"/>
              <a:ext cx="2411759" cy="309089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sp>
        <p:nvSpPr>
          <p:cNvPr id="5" name="Title 1"/>
          <p:cNvSpPr txBox="1">
            <a:spLocks/>
          </p:cNvSpPr>
          <p:nvPr/>
        </p:nvSpPr>
        <p:spPr>
          <a:xfrm>
            <a:off x="3059832" y="485423"/>
            <a:ext cx="5959134" cy="864096"/>
          </a:xfrm>
          <a:prstGeom prst="rect">
            <a:avLst/>
          </a:prstGeom>
          <a:effectLst>
            <a:outerShdw blurRad="50800" dist="50800" dir="5400000" sx="83000" sy="83000" algn="ctr" rotWithShape="0">
              <a:schemeClr val="bg1"/>
            </a:outerShdw>
          </a:effectLst>
        </p:spPr>
        <p:txBody>
          <a:bodyPr wrap="none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5000"/>
              </a:lnSpc>
            </a:pPr>
            <a:r>
              <a:rPr lang="hr-HR" sz="5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Sjeverna Dalmacija, </a:t>
            </a:r>
            <a:br>
              <a:rPr lang="hr-HR" sz="5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r-HR" sz="5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NP Kornati i NP Krka</a:t>
            </a:r>
            <a:endParaRPr lang="hr-HR" sz="5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089876" y="1504168"/>
            <a:ext cx="3929090" cy="35719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hr-HR" sz="2000" dirty="0" smtClean="0">
                <a:solidFill>
                  <a:srgbClr val="ED0030"/>
                </a:solidFill>
              </a:rPr>
              <a:t>Turistička geografija</a:t>
            </a:r>
            <a:endParaRPr lang="hr-HR" sz="2000" dirty="0">
              <a:solidFill>
                <a:srgbClr val="ED0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4592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3227597" y="0"/>
            <a:ext cx="5851441" cy="5943600"/>
            <a:chOff x="3444939" y="176063"/>
            <a:chExt cx="5699059" cy="5788819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2856"/>
            <a:stretch/>
          </p:blipFill>
          <p:spPr>
            <a:xfrm>
              <a:off x="3725042" y="176063"/>
              <a:ext cx="5418956" cy="5677525"/>
            </a:xfrm>
            <a:prstGeom prst="rect">
              <a:avLst/>
            </a:prstGeom>
          </p:spPr>
        </p:pic>
        <p:sp>
          <p:nvSpPr>
            <p:cNvPr id="31" name="Freeform 30"/>
            <p:cNvSpPr/>
            <p:nvPr/>
          </p:nvSpPr>
          <p:spPr>
            <a:xfrm rot="162162">
              <a:off x="3444939" y="2210102"/>
              <a:ext cx="3364948" cy="3754780"/>
            </a:xfrm>
            <a:custGeom>
              <a:avLst/>
              <a:gdLst>
                <a:gd name="connsiteX0" fmla="*/ 0 w 3187700"/>
                <a:gd name="connsiteY0" fmla="*/ 0 h 3644900"/>
                <a:gd name="connsiteX1" fmla="*/ 3187700 w 3187700"/>
                <a:gd name="connsiteY1" fmla="*/ 3644900 h 3644900"/>
                <a:gd name="connsiteX2" fmla="*/ 0 w 3187700"/>
                <a:gd name="connsiteY2" fmla="*/ 3619500 h 3644900"/>
                <a:gd name="connsiteX3" fmla="*/ 0 w 3187700"/>
                <a:gd name="connsiteY3" fmla="*/ 0 h 364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7700" h="3644900">
                  <a:moveTo>
                    <a:pt x="0" y="0"/>
                  </a:moveTo>
                  <a:lnTo>
                    <a:pt x="3187700" y="3644900"/>
                  </a:lnTo>
                  <a:lnTo>
                    <a:pt x="0" y="3619500"/>
                  </a:lnTo>
                  <a:cubicBezTo>
                    <a:pt x="4233" y="2417233"/>
                    <a:pt x="8467" y="121496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sp>
        <p:nvSpPr>
          <p:cNvPr id="2" name="Rectangle 1"/>
          <p:cNvSpPr/>
          <p:nvPr/>
        </p:nvSpPr>
        <p:spPr>
          <a:xfrm>
            <a:off x="0" y="3279184"/>
            <a:ext cx="586814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>
                <a:solidFill>
                  <a:srgbClr val="FF0000"/>
                </a:solidFill>
              </a:rPr>
              <a:t>Ugljan</a:t>
            </a:r>
            <a:r>
              <a:rPr lang="hr-HR" altLang="sr-Latn-RS" sz="2200" dirty="0">
                <a:solidFill>
                  <a:srgbClr val="FF0000"/>
                </a:solidFill>
              </a:rPr>
              <a:t> </a:t>
            </a:r>
            <a:r>
              <a:rPr lang="hr-HR" altLang="sr-Latn-RS" sz="2200" dirty="0"/>
              <a:t>i </a:t>
            </a:r>
            <a:r>
              <a:rPr lang="hr-HR" altLang="sr-Latn-RS" sz="2200" b="1" dirty="0">
                <a:solidFill>
                  <a:srgbClr val="FF0000"/>
                </a:solidFill>
              </a:rPr>
              <a:t>Pašman</a:t>
            </a:r>
            <a:r>
              <a:rPr lang="hr-HR" altLang="sr-Latn-RS" sz="2200" dirty="0">
                <a:solidFill>
                  <a:srgbClr val="FF0000"/>
                </a:solidFill>
              </a:rPr>
              <a:t> </a:t>
            </a:r>
            <a:r>
              <a:rPr lang="hr-HR" altLang="sr-Latn-RS" sz="2200" dirty="0"/>
              <a:t>– </a:t>
            </a:r>
            <a:r>
              <a:rPr lang="hr-HR" altLang="sr-Latn-RS" sz="2200" dirty="0" smtClean="0"/>
              <a:t>međusobno </a:t>
            </a:r>
            <a:br>
              <a:rPr lang="hr-HR" altLang="sr-Latn-RS" sz="2200" dirty="0" smtClean="0"/>
            </a:br>
            <a:r>
              <a:rPr lang="hr-HR" altLang="sr-Latn-RS" sz="2200" dirty="0" smtClean="0"/>
              <a:t>su povezani </a:t>
            </a:r>
            <a:r>
              <a:rPr lang="hr-HR" altLang="sr-Latn-RS" sz="2200" dirty="0"/>
              <a:t>mostom </a:t>
            </a:r>
            <a:r>
              <a:rPr lang="hr-HR" altLang="sr-Latn-RS" sz="2200" dirty="0" smtClean="0"/>
              <a:t>(</a:t>
            </a:r>
            <a:r>
              <a:rPr lang="hr-HR" altLang="sr-Latn-RS" sz="2200" i="1" dirty="0" err="1"/>
              <a:t>Ždrelac</a:t>
            </a:r>
            <a:r>
              <a:rPr lang="hr-HR" altLang="sr-Latn-RS" sz="2200" dirty="0"/>
              <a:t>)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/>
              <a:t>dobro povezani trajektom sa Zadrom </a:t>
            </a:r>
            <a:r>
              <a:rPr lang="hr-HR" altLang="sr-Latn-RS" sz="2200" dirty="0" smtClean="0"/>
              <a:t/>
            </a:r>
            <a:br>
              <a:rPr lang="hr-HR" altLang="sr-Latn-RS" sz="2200" dirty="0" smtClean="0"/>
            </a:br>
            <a:r>
              <a:rPr lang="hr-HR" altLang="sr-Latn-RS" sz="2200" dirty="0" smtClean="0"/>
              <a:t>i </a:t>
            </a:r>
            <a:r>
              <a:rPr lang="hr-HR" altLang="sr-Latn-RS" sz="2200" dirty="0"/>
              <a:t>Biogradom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/>
              <a:t>benediktinski samostan </a:t>
            </a:r>
            <a:r>
              <a:rPr lang="hr-HR" altLang="sr-Latn-RS" sz="2200" dirty="0" err="1"/>
              <a:t>Ćokovac</a:t>
            </a:r>
            <a:r>
              <a:rPr lang="hr-HR" altLang="sr-Latn-RS" sz="2200" dirty="0"/>
              <a:t> (Pašman</a:t>
            </a:r>
            <a:r>
              <a:rPr lang="hr-HR" altLang="sr-Latn-RS" sz="2200" dirty="0" smtClean="0"/>
              <a:t>)</a:t>
            </a:r>
            <a:endParaRPr lang="hr-HR" altLang="sr-Latn-RS" sz="2200" dirty="0"/>
          </a:p>
        </p:txBody>
      </p:sp>
      <p:sp>
        <p:nvSpPr>
          <p:cNvPr id="8" name="Rectangle 7"/>
          <p:cNvSpPr/>
          <p:nvPr/>
        </p:nvSpPr>
        <p:spPr>
          <a:xfrm>
            <a:off x="-4514" y="5243716"/>
            <a:ext cx="904101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Murter</a:t>
            </a:r>
            <a:r>
              <a:rPr lang="hr-HR" altLang="sr-Latn-RS" sz="2200" b="1" dirty="0" smtClean="0">
                <a:solidFill>
                  <a:srgbClr val="ED0030"/>
                </a:solidFill>
              </a:rPr>
              <a:t> </a:t>
            </a:r>
            <a:r>
              <a:rPr lang="hr-HR" altLang="sr-Latn-RS" sz="2200" dirty="0" smtClean="0"/>
              <a:t>– dobro turistički razvijen</a:t>
            </a:r>
          </a:p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err="1" smtClean="0">
                <a:solidFill>
                  <a:srgbClr val="FF0000"/>
                </a:solidFill>
              </a:rPr>
              <a:t>Krapanj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i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Zlarin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vađenje spužvi i koralja (u prošlosti)</a:t>
            </a:r>
          </a:p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Vir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simbol divlje gradnje na Jadranu</a:t>
            </a:r>
            <a:endParaRPr lang="hr-HR" altLang="sr-Latn-RS" sz="2200" dirty="0"/>
          </a:p>
        </p:txBody>
      </p:sp>
      <p:sp>
        <p:nvSpPr>
          <p:cNvPr id="32" name="Freeform 31"/>
          <p:cNvSpPr/>
          <p:nvPr/>
        </p:nvSpPr>
        <p:spPr>
          <a:xfrm>
            <a:off x="4982918" y="2649680"/>
            <a:ext cx="1580684" cy="1896171"/>
          </a:xfrm>
          <a:custGeom>
            <a:avLst/>
            <a:gdLst>
              <a:gd name="connsiteX0" fmla="*/ 590922 w 1580684"/>
              <a:gd name="connsiteY0" fmla="*/ 458173 h 1896171"/>
              <a:gd name="connsiteX1" fmla="*/ 295647 w 1580684"/>
              <a:gd name="connsiteY1" fmla="*/ 200998 h 1896171"/>
              <a:gd name="connsiteX2" fmla="*/ 95622 w 1580684"/>
              <a:gd name="connsiteY2" fmla="*/ 973 h 1896171"/>
              <a:gd name="connsiteX3" fmla="*/ 19422 w 1580684"/>
              <a:gd name="connsiteY3" fmla="*/ 153373 h 1896171"/>
              <a:gd name="connsiteX4" fmla="*/ 448047 w 1580684"/>
              <a:gd name="connsiteY4" fmla="*/ 724873 h 1896171"/>
              <a:gd name="connsiteX5" fmla="*/ 733797 w 1580684"/>
              <a:gd name="connsiteY5" fmla="*/ 1229698 h 1896171"/>
              <a:gd name="connsiteX6" fmla="*/ 1257672 w 1580684"/>
              <a:gd name="connsiteY6" fmla="*/ 1858348 h 1896171"/>
              <a:gd name="connsiteX7" fmla="*/ 1429122 w 1580684"/>
              <a:gd name="connsiteY7" fmla="*/ 1801198 h 1896171"/>
              <a:gd name="connsiteX8" fmla="*/ 1495797 w 1580684"/>
              <a:gd name="connsiteY8" fmla="*/ 1601173 h 1896171"/>
              <a:gd name="connsiteX9" fmla="*/ 1571997 w 1580684"/>
              <a:gd name="connsiteY9" fmla="*/ 1544023 h 1896171"/>
              <a:gd name="connsiteX10" fmla="*/ 1276722 w 1580684"/>
              <a:gd name="connsiteY10" fmla="*/ 1239223 h 1896171"/>
              <a:gd name="connsiteX11" fmla="*/ 867147 w 1580684"/>
              <a:gd name="connsiteY11" fmla="*/ 820123 h 1896171"/>
              <a:gd name="connsiteX12" fmla="*/ 724272 w 1580684"/>
              <a:gd name="connsiteY12" fmla="*/ 572473 h 1896171"/>
              <a:gd name="connsiteX13" fmla="*/ 590922 w 1580684"/>
              <a:gd name="connsiteY13" fmla="*/ 458173 h 1896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80684" h="1896171">
                <a:moveTo>
                  <a:pt x="590922" y="458173"/>
                </a:moveTo>
                <a:cubicBezTo>
                  <a:pt x="519484" y="396260"/>
                  <a:pt x="378197" y="277198"/>
                  <a:pt x="295647" y="200998"/>
                </a:cubicBezTo>
                <a:cubicBezTo>
                  <a:pt x="213097" y="124798"/>
                  <a:pt x="141659" y="8910"/>
                  <a:pt x="95622" y="973"/>
                </a:cubicBezTo>
                <a:cubicBezTo>
                  <a:pt x="49585" y="-6964"/>
                  <a:pt x="-39315" y="32723"/>
                  <a:pt x="19422" y="153373"/>
                </a:cubicBezTo>
                <a:cubicBezTo>
                  <a:pt x="78159" y="274023"/>
                  <a:pt x="328985" y="545486"/>
                  <a:pt x="448047" y="724873"/>
                </a:cubicBezTo>
                <a:cubicBezTo>
                  <a:pt x="567109" y="904260"/>
                  <a:pt x="598860" y="1040786"/>
                  <a:pt x="733797" y="1229698"/>
                </a:cubicBezTo>
                <a:cubicBezTo>
                  <a:pt x="868735" y="1418611"/>
                  <a:pt x="1141785" y="1763098"/>
                  <a:pt x="1257672" y="1858348"/>
                </a:cubicBezTo>
                <a:cubicBezTo>
                  <a:pt x="1373559" y="1953598"/>
                  <a:pt x="1389435" y="1844060"/>
                  <a:pt x="1429122" y="1801198"/>
                </a:cubicBezTo>
                <a:cubicBezTo>
                  <a:pt x="1468809" y="1758336"/>
                  <a:pt x="1471985" y="1644036"/>
                  <a:pt x="1495797" y="1601173"/>
                </a:cubicBezTo>
                <a:cubicBezTo>
                  <a:pt x="1519610" y="1558311"/>
                  <a:pt x="1608509" y="1604348"/>
                  <a:pt x="1571997" y="1544023"/>
                </a:cubicBezTo>
                <a:cubicBezTo>
                  <a:pt x="1535485" y="1483698"/>
                  <a:pt x="1276722" y="1239223"/>
                  <a:pt x="1276722" y="1239223"/>
                </a:cubicBezTo>
                <a:cubicBezTo>
                  <a:pt x="1159247" y="1118573"/>
                  <a:pt x="959222" y="931248"/>
                  <a:pt x="867147" y="820123"/>
                </a:cubicBezTo>
                <a:cubicBezTo>
                  <a:pt x="775072" y="708998"/>
                  <a:pt x="770309" y="635973"/>
                  <a:pt x="724272" y="572473"/>
                </a:cubicBezTo>
                <a:cubicBezTo>
                  <a:pt x="678235" y="508973"/>
                  <a:pt x="662360" y="520086"/>
                  <a:pt x="590922" y="458173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3" name="Rectangle 32"/>
          <p:cNvSpPr/>
          <p:nvPr/>
        </p:nvSpPr>
        <p:spPr>
          <a:xfrm>
            <a:off x="4557541" y="3269483"/>
            <a:ext cx="92043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Dugi otok</a:t>
            </a:r>
            <a:endParaRPr lang="hr-HR" sz="1400" b="1" dirty="0">
              <a:solidFill>
                <a:schemeClr val="tx1"/>
              </a:solidFill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5628168" y="2689734"/>
            <a:ext cx="1843940" cy="1805718"/>
          </a:xfrm>
          <a:custGeom>
            <a:avLst/>
            <a:gdLst>
              <a:gd name="connsiteX0" fmla="*/ 1841147 w 1843940"/>
              <a:gd name="connsiteY0" fmla="*/ 1608744 h 1805718"/>
              <a:gd name="connsiteX1" fmla="*/ 1555397 w 1843940"/>
              <a:gd name="connsiteY1" fmla="*/ 1275369 h 1805718"/>
              <a:gd name="connsiteX2" fmla="*/ 1202972 w 1843940"/>
              <a:gd name="connsiteY2" fmla="*/ 913419 h 1805718"/>
              <a:gd name="connsiteX3" fmla="*/ 888647 w 1843940"/>
              <a:gd name="connsiteY3" fmla="*/ 570519 h 1805718"/>
              <a:gd name="connsiteX4" fmla="*/ 583847 w 1843940"/>
              <a:gd name="connsiteY4" fmla="*/ 265719 h 1805718"/>
              <a:gd name="connsiteX5" fmla="*/ 174272 w 1843940"/>
              <a:gd name="connsiteY5" fmla="*/ 37119 h 1805718"/>
              <a:gd name="connsiteX6" fmla="*/ 40922 w 1843940"/>
              <a:gd name="connsiteY6" fmla="*/ 8544 h 1805718"/>
              <a:gd name="connsiteX7" fmla="*/ 21872 w 1843940"/>
              <a:gd name="connsiteY7" fmla="*/ 122844 h 1805718"/>
              <a:gd name="connsiteX8" fmla="*/ 326672 w 1843940"/>
              <a:gd name="connsiteY8" fmla="*/ 408594 h 1805718"/>
              <a:gd name="connsiteX9" fmla="*/ 631472 w 1843940"/>
              <a:gd name="connsiteY9" fmla="*/ 818169 h 1805718"/>
              <a:gd name="connsiteX10" fmla="*/ 1079147 w 1843940"/>
              <a:gd name="connsiteY10" fmla="*/ 1237269 h 1805718"/>
              <a:gd name="connsiteX11" fmla="*/ 1488722 w 1843940"/>
              <a:gd name="connsiteY11" fmla="*/ 1713519 h 1805718"/>
              <a:gd name="connsiteX12" fmla="*/ 1688747 w 1843940"/>
              <a:gd name="connsiteY12" fmla="*/ 1799244 h 1805718"/>
              <a:gd name="connsiteX13" fmla="*/ 1841147 w 1843940"/>
              <a:gd name="connsiteY13" fmla="*/ 1608744 h 1805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43940" h="1805718">
                <a:moveTo>
                  <a:pt x="1841147" y="1608744"/>
                </a:moveTo>
                <a:cubicBezTo>
                  <a:pt x="1818922" y="1521431"/>
                  <a:pt x="1661759" y="1391256"/>
                  <a:pt x="1555397" y="1275369"/>
                </a:cubicBezTo>
                <a:cubicBezTo>
                  <a:pt x="1449035" y="1159482"/>
                  <a:pt x="1314097" y="1030894"/>
                  <a:pt x="1202972" y="913419"/>
                </a:cubicBezTo>
                <a:cubicBezTo>
                  <a:pt x="1091847" y="795944"/>
                  <a:pt x="991834" y="678469"/>
                  <a:pt x="888647" y="570519"/>
                </a:cubicBezTo>
                <a:cubicBezTo>
                  <a:pt x="785460" y="462569"/>
                  <a:pt x="702909" y="354619"/>
                  <a:pt x="583847" y="265719"/>
                </a:cubicBezTo>
                <a:cubicBezTo>
                  <a:pt x="464785" y="176819"/>
                  <a:pt x="264760" y="79982"/>
                  <a:pt x="174272" y="37119"/>
                </a:cubicBezTo>
                <a:cubicBezTo>
                  <a:pt x="83784" y="-5744"/>
                  <a:pt x="66322" y="-5743"/>
                  <a:pt x="40922" y="8544"/>
                </a:cubicBezTo>
                <a:cubicBezTo>
                  <a:pt x="15522" y="22831"/>
                  <a:pt x="-25753" y="56169"/>
                  <a:pt x="21872" y="122844"/>
                </a:cubicBezTo>
                <a:cubicBezTo>
                  <a:pt x="69497" y="189519"/>
                  <a:pt x="225072" y="292706"/>
                  <a:pt x="326672" y="408594"/>
                </a:cubicBezTo>
                <a:cubicBezTo>
                  <a:pt x="428272" y="524482"/>
                  <a:pt x="506060" y="680057"/>
                  <a:pt x="631472" y="818169"/>
                </a:cubicBezTo>
                <a:cubicBezTo>
                  <a:pt x="756884" y="956281"/>
                  <a:pt x="936272" y="1088044"/>
                  <a:pt x="1079147" y="1237269"/>
                </a:cubicBezTo>
                <a:cubicBezTo>
                  <a:pt x="1222022" y="1386494"/>
                  <a:pt x="1387122" y="1619857"/>
                  <a:pt x="1488722" y="1713519"/>
                </a:cubicBezTo>
                <a:cubicBezTo>
                  <a:pt x="1590322" y="1807181"/>
                  <a:pt x="1630010" y="1815119"/>
                  <a:pt x="1688747" y="1799244"/>
                </a:cubicBezTo>
                <a:cubicBezTo>
                  <a:pt x="1747484" y="1783369"/>
                  <a:pt x="1863372" y="1696057"/>
                  <a:pt x="1841147" y="1608744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5" name="Rectangle 34"/>
          <p:cNvSpPr/>
          <p:nvPr/>
        </p:nvSpPr>
        <p:spPr>
          <a:xfrm>
            <a:off x="6339031" y="3721171"/>
            <a:ext cx="616281" cy="1963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Pašman</a:t>
            </a:r>
            <a:endParaRPr lang="hr-HR" sz="1400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731157" y="3001091"/>
            <a:ext cx="509323" cy="1963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Ugljan</a:t>
            </a:r>
            <a:endParaRPr lang="hr-HR" sz="1400" b="1" dirty="0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7688296" y="4506113"/>
            <a:ext cx="536944" cy="456997"/>
          </a:xfrm>
          <a:custGeom>
            <a:avLst/>
            <a:gdLst>
              <a:gd name="connsiteX0" fmla="*/ 533494 w 536944"/>
              <a:gd name="connsiteY0" fmla="*/ 421015 h 456997"/>
              <a:gd name="connsiteX1" fmla="*/ 485869 w 536944"/>
              <a:gd name="connsiteY1" fmla="*/ 287665 h 456997"/>
              <a:gd name="connsiteX2" fmla="*/ 314419 w 536944"/>
              <a:gd name="connsiteY2" fmla="*/ 135265 h 456997"/>
              <a:gd name="connsiteX3" fmla="*/ 162019 w 536944"/>
              <a:gd name="connsiteY3" fmla="*/ 11440 h 456997"/>
              <a:gd name="connsiteX4" fmla="*/ 94 w 536944"/>
              <a:gd name="connsiteY4" fmla="*/ 40015 h 456997"/>
              <a:gd name="connsiteX5" fmla="*/ 142969 w 536944"/>
              <a:gd name="connsiteY5" fmla="*/ 316240 h 456997"/>
              <a:gd name="connsiteX6" fmla="*/ 409669 w 536944"/>
              <a:gd name="connsiteY6" fmla="*/ 449590 h 456997"/>
              <a:gd name="connsiteX7" fmla="*/ 533494 w 536944"/>
              <a:gd name="connsiteY7" fmla="*/ 421015 h 456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6944" h="456997">
                <a:moveTo>
                  <a:pt x="533494" y="421015"/>
                </a:moveTo>
                <a:cubicBezTo>
                  <a:pt x="546194" y="394028"/>
                  <a:pt x="522381" y="335290"/>
                  <a:pt x="485869" y="287665"/>
                </a:cubicBezTo>
                <a:cubicBezTo>
                  <a:pt x="449356" y="240040"/>
                  <a:pt x="368394" y="181302"/>
                  <a:pt x="314419" y="135265"/>
                </a:cubicBezTo>
                <a:cubicBezTo>
                  <a:pt x="260444" y="89228"/>
                  <a:pt x="214406" y="27315"/>
                  <a:pt x="162019" y="11440"/>
                </a:cubicBezTo>
                <a:cubicBezTo>
                  <a:pt x="109632" y="-4435"/>
                  <a:pt x="3269" y="-10785"/>
                  <a:pt x="94" y="40015"/>
                </a:cubicBezTo>
                <a:cubicBezTo>
                  <a:pt x="-3081" y="90815"/>
                  <a:pt x="74707" y="247978"/>
                  <a:pt x="142969" y="316240"/>
                </a:cubicBezTo>
                <a:cubicBezTo>
                  <a:pt x="211231" y="384502"/>
                  <a:pt x="344581" y="430540"/>
                  <a:pt x="409669" y="449590"/>
                </a:cubicBezTo>
                <a:cubicBezTo>
                  <a:pt x="474757" y="468640"/>
                  <a:pt x="520794" y="448002"/>
                  <a:pt x="533494" y="421015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38" name="Rectangle 37"/>
          <p:cNvSpPr/>
          <p:nvPr/>
        </p:nvSpPr>
        <p:spPr>
          <a:xfrm>
            <a:off x="7559363" y="4881959"/>
            <a:ext cx="504280" cy="1623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200" b="1" dirty="0" smtClean="0">
                <a:solidFill>
                  <a:schemeClr val="tx1"/>
                </a:solidFill>
              </a:rPr>
              <a:t>Murter</a:t>
            </a:r>
            <a:endParaRPr lang="hr-HR" sz="1200" b="1" dirty="0">
              <a:solidFill>
                <a:schemeClr val="tx1"/>
              </a:solidFill>
            </a:endParaRPr>
          </a:p>
        </p:txBody>
      </p:sp>
      <p:sp>
        <p:nvSpPr>
          <p:cNvPr id="39" name="Freeform 38"/>
          <p:cNvSpPr/>
          <p:nvPr/>
        </p:nvSpPr>
        <p:spPr>
          <a:xfrm>
            <a:off x="5617972" y="1912488"/>
            <a:ext cx="457135" cy="384257"/>
          </a:xfrm>
          <a:custGeom>
            <a:avLst/>
            <a:gdLst>
              <a:gd name="connsiteX0" fmla="*/ 409110 w 457135"/>
              <a:gd name="connsiteY0" fmla="*/ 99124 h 384257"/>
              <a:gd name="connsiteX1" fmla="*/ 242855 w 457135"/>
              <a:gd name="connsiteY1" fmla="*/ 15997 h 384257"/>
              <a:gd name="connsiteX2" fmla="*/ 17224 w 457135"/>
              <a:gd name="connsiteY2" fmla="*/ 15997 h 384257"/>
              <a:gd name="connsiteX3" fmla="*/ 40974 w 457135"/>
              <a:gd name="connsiteY3" fmla="*/ 182251 h 384257"/>
              <a:gd name="connsiteX4" fmla="*/ 242855 w 457135"/>
              <a:gd name="connsiteY4" fmla="*/ 360381 h 384257"/>
              <a:gd name="connsiteX5" fmla="*/ 420985 w 457135"/>
              <a:gd name="connsiteY5" fmla="*/ 372257 h 384257"/>
              <a:gd name="connsiteX6" fmla="*/ 456611 w 457135"/>
              <a:gd name="connsiteY6" fmla="*/ 265379 h 384257"/>
              <a:gd name="connsiteX7" fmla="*/ 409110 w 457135"/>
              <a:gd name="connsiteY7" fmla="*/ 99124 h 384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35" h="384257">
                <a:moveTo>
                  <a:pt x="409110" y="99124"/>
                </a:moveTo>
                <a:cubicBezTo>
                  <a:pt x="373484" y="57560"/>
                  <a:pt x="308169" y="29851"/>
                  <a:pt x="242855" y="15997"/>
                </a:cubicBezTo>
                <a:cubicBezTo>
                  <a:pt x="177541" y="2142"/>
                  <a:pt x="50871" y="-11712"/>
                  <a:pt x="17224" y="15997"/>
                </a:cubicBezTo>
                <a:cubicBezTo>
                  <a:pt x="-16423" y="43706"/>
                  <a:pt x="3369" y="124854"/>
                  <a:pt x="40974" y="182251"/>
                </a:cubicBezTo>
                <a:cubicBezTo>
                  <a:pt x="78579" y="239648"/>
                  <a:pt x="179520" y="328713"/>
                  <a:pt x="242855" y="360381"/>
                </a:cubicBezTo>
                <a:cubicBezTo>
                  <a:pt x="306190" y="392049"/>
                  <a:pt x="385359" y="388091"/>
                  <a:pt x="420985" y="372257"/>
                </a:cubicBezTo>
                <a:cubicBezTo>
                  <a:pt x="456611" y="356423"/>
                  <a:pt x="458590" y="310901"/>
                  <a:pt x="456611" y="265379"/>
                </a:cubicBezTo>
                <a:cubicBezTo>
                  <a:pt x="454632" y="219857"/>
                  <a:pt x="444736" y="140688"/>
                  <a:pt x="409110" y="99124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0" name="Rectangle 39"/>
          <p:cNvSpPr/>
          <p:nvPr/>
        </p:nvSpPr>
        <p:spPr>
          <a:xfrm>
            <a:off x="5451448" y="1971164"/>
            <a:ext cx="313118" cy="1963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Vir</a:t>
            </a:r>
            <a:endParaRPr lang="hr-HR" sz="1400" b="1" dirty="0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8668894" y="5175924"/>
            <a:ext cx="277147" cy="310008"/>
          </a:xfrm>
          <a:custGeom>
            <a:avLst/>
            <a:gdLst>
              <a:gd name="connsiteX0" fmla="*/ 245046 w 277147"/>
              <a:gd name="connsiteY0" fmla="*/ 310004 h 310008"/>
              <a:gd name="connsiteX1" fmla="*/ 276796 w 277147"/>
              <a:gd name="connsiteY1" fmla="*/ 221104 h 310008"/>
              <a:gd name="connsiteX2" fmla="*/ 254571 w 277147"/>
              <a:gd name="connsiteY2" fmla="*/ 84579 h 310008"/>
              <a:gd name="connsiteX3" fmla="*/ 152971 w 277147"/>
              <a:gd name="connsiteY3" fmla="*/ 21079 h 310008"/>
              <a:gd name="connsiteX4" fmla="*/ 32321 w 277147"/>
              <a:gd name="connsiteY4" fmla="*/ 5204 h 310008"/>
              <a:gd name="connsiteX5" fmla="*/ 3746 w 277147"/>
              <a:gd name="connsiteY5" fmla="*/ 103629 h 310008"/>
              <a:gd name="connsiteX6" fmla="*/ 98996 w 277147"/>
              <a:gd name="connsiteY6" fmla="*/ 217929 h 310008"/>
              <a:gd name="connsiteX7" fmla="*/ 245046 w 277147"/>
              <a:gd name="connsiteY7" fmla="*/ 310004 h 31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7147" h="310008">
                <a:moveTo>
                  <a:pt x="245046" y="310004"/>
                </a:moveTo>
                <a:cubicBezTo>
                  <a:pt x="274679" y="310533"/>
                  <a:pt x="275209" y="258675"/>
                  <a:pt x="276796" y="221104"/>
                </a:cubicBezTo>
                <a:cubicBezTo>
                  <a:pt x="278383" y="183533"/>
                  <a:pt x="275209" y="117916"/>
                  <a:pt x="254571" y="84579"/>
                </a:cubicBezTo>
                <a:cubicBezTo>
                  <a:pt x="233933" y="51241"/>
                  <a:pt x="190013" y="34308"/>
                  <a:pt x="152971" y="21079"/>
                </a:cubicBezTo>
                <a:cubicBezTo>
                  <a:pt x="115929" y="7850"/>
                  <a:pt x="57192" y="-8554"/>
                  <a:pt x="32321" y="5204"/>
                </a:cubicBezTo>
                <a:cubicBezTo>
                  <a:pt x="7450" y="18962"/>
                  <a:pt x="-7367" y="68175"/>
                  <a:pt x="3746" y="103629"/>
                </a:cubicBezTo>
                <a:cubicBezTo>
                  <a:pt x="14858" y="139083"/>
                  <a:pt x="58250" y="186708"/>
                  <a:pt x="98996" y="217929"/>
                </a:cubicBezTo>
                <a:cubicBezTo>
                  <a:pt x="139742" y="249150"/>
                  <a:pt x="215413" y="309475"/>
                  <a:pt x="245046" y="310004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2" name="Rectangle 41"/>
          <p:cNvSpPr/>
          <p:nvPr/>
        </p:nvSpPr>
        <p:spPr>
          <a:xfrm>
            <a:off x="8473874" y="5526164"/>
            <a:ext cx="568260" cy="2705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000"/>
              </a:lnSpc>
            </a:pPr>
            <a:r>
              <a:rPr lang="hr-HR" sz="1050" b="1" dirty="0" smtClean="0">
                <a:solidFill>
                  <a:schemeClr val="tx1"/>
                </a:solidFill>
              </a:rPr>
              <a:t>Zlarin i </a:t>
            </a:r>
          </a:p>
          <a:p>
            <a:pPr algn="ctr">
              <a:lnSpc>
                <a:spcPts val="1000"/>
              </a:lnSpc>
            </a:pPr>
            <a:r>
              <a:rPr lang="hr-HR" sz="1050" b="1" dirty="0" err="1" smtClean="0">
                <a:solidFill>
                  <a:schemeClr val="tx1"/>
                </a:solidFill>
              </a:rPr>
              <a:t>Krapanj</a:t>
            </a:r>
            <a:endParaRPr lang="hr-HR" sz="1050" b="1" dirty="0">
              <a:solidFill>
                <a:schemeClr val="tx1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8967596" y="5367535"/>
            <a:ext cx="149076" cy="14907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3519703" cy="240719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Dugi</a:t>
            </a:r>
            <a:r>
              <a:rPr lang="hr-HR" altLang="sr-Latn-RS" sz="2200" b="1" dirty="0" smtClean="0">
                <a:solidFill>
                  <a:srgbClr val="ED0030"/>
                </a:solidFill>
              </a:rPr>
              <a:t>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otok</a:t>
            </a:r>
            <a:r>
              <a:rPr lang="hr-HR" altLang="sr-Latn-RS" sz="2200" b="1" dirty="0" smtClean="0">
                <a:solidFill>
                  <a:srgbClr val="ED0030"/>
                </a:solidFill>
              </a:rPr>
              <a:t> </a:t>
            </a:r>
            <a:r>
              <a:rPr lang="hr-HR" altLang="sr-Latn-RS" sz="2200" dirty="0" smtClean="0"/>
              <a:t>– 7. po veličini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jugozapadna obala strma </a:t>
            </a:r>
            <a:br>
              <a:rPr lang="hr-HR" altLang="sr-Latn-RS" sz="2200" dirty="0" smtClean="0"/>
            </a:br>
            <a:r>
              <a:rPr lang="hr-HR" altLang="sr-Latn-RS" sz="2200" dirty="0" smtClean="0"/>
              <a:t>i nepristupačna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naselja na SI i S obali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park prirode </a:t>
            </a:r>
            <a:r>
              <a:rPr lang="hr-HR" altLang="sr-Latn-RS" sz="2200" b="1" dirty="0" err="1" smtClean="0">
                <a:solidFill>
                  <a:srgbClr val="FF0000"/>
                </a:solidFill>
              </a:rPr>
              <a:t>Telašćica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strmci i slano jezero Mir</a:t>
            </a: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Otoci</a:t>
            </a:r>
            <a:endParaRPr lang="hr-HR" dirty="0"/>
          </a:p>
        </p:txBody>
      </p:sp>
      <p:sp>
        <p:nvSpPr>
          <p:cNvPr id="3" name="Oval 2"/>
          <p:cNvSpPr/>
          <p:nvPr/>
        </p:nvSpPr>
        <p:spPr>
          <a:xfrm>
            <a:off x="6075107" y="4088020"/>
            <a:ext cx="475031" cy="349092"/>
          </a:xfrm>
          <a:prstGeom prst="ellipse">
            <a:avLst/>
          </a:prstGeom>
          <a:noFill/>
          <a:ln w="57150">
            <a:solidFill>
              <a:srgbClr val="184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Rectangle 43"/>
          <p:cNvSpPr/>
          <p:nvPr/>
        </p:nvSpPr>
        <p:spPr>
          <a:xfrm>
            <a:off x="5486346" y="4437839"/>
            <a:ext cx="920434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PP </a:t>
            </a:r>
            <a:r>
              <a:rPr lang="hr-HR" sz="1400" b="1" dirty="0" err="1" smtClean="0">
                <a:solidFill>
                  <a:schemeClr val="tx1"/>
                </a:solidFill>
              </a:rPr>
              <a:t>Telašćica</a:t>
            </a:r>
            <a:endParaRPr lang="hr-HR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1872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25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7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25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75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3" grpId="0" animBg="1"/>
      <p:bldP spid="4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0004" y="3412312"/>
            <a:ext cx="9048500" cy="3383949"/>
            <a:chOff x="60004" y="3412312"/>
            <a:chExt cx="9048500" cy="3383949"/>
          </a:xfrm>
        </p:grpSpPr>
        <p:pic>
          <p:nvPicPr>
            <p:cNvPr id="4098" name="Picture 2" descr="http://www.silba.org/assets/parks/np_telascica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04" y="3412312"/>
              <a:ext cx="9023865" cy="3383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7884367" y="6518336"/>
              <a:ext cx="1224137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PP </a:t>
              </a:r>
              <a:r>
                <a:rPr lang="hr-HR" dirty="0" err="1" smtClean="0">
                  <a:solidFill>
                    <a:schemeClr val="tx1"/>
                  </a:solidFill>
                </a:rPr>
                <a:t>Telašćica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540250" y="44624"/>
            <a:ext cx="5549492" cy="3241484"/>
            <a:chOff x="3540250" y="44624"/>
            <a:chExt cx="5549492" cy="3241484"/>
          </a:xfrm>
        </p:grpSpPr>
        <p:pic>
          <p:nvPicPr>
            <p:cNvPr id="4100" name="Picture 4" descr="http://www.zadarskanadbiskupija.hr/wp-content/uploads/2011/02/Samostan-i-crkva-sv.-Kuzme-i-Damjana-%C4%86okovac-o.-Pa%C5%A1man.jpg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540250" y="44624"/>
              <a:ext cx="5543619" cy="32414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5617183" y="3008183"/>
              <a:ext cx="3472559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Benediktinski samostan na </a:t>
              </a:r>
              <a:r>
                <a:rPr lang="hr-HR" dirty="0" err="1" smtClean="0">
                  <a:solidFill>
                    <a:schemeClr val="tx1"/>
                  </a:solidFill>
                </a:rPr>
                <a:t>Ćokovcu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7504" y="568975"/>
            <a:ext cx="4944044" cy="2737109"/>
            <a:chOff x="107504" y="568975"/>
            <a:chExt cx="4944044" cy="2737109"/>
          </a:xfrm>
        </p:grpSpPr>
        <p:pic>
          <p:nvPicPr>
            <p:cNvPr id="4102" name="Picture 6" descr="http://radio.hrt.hr/data/article/124608_7505dd686e1c01e265eb.jpg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12" y="568975"/>
              <a:ext cx="4872036" cy="2436018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/>
            <p:nvPr/>
          </p:nvSpPr>
          <p:spPr>
            <a:xfrm>
              <a:off x="107504" y="3028159"/>
              <a:ext cx="2869884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most između Ugljana i Pašmana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78782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347864" y="0"/>
            <a:ext cx="5796136" cy="4306433"/>
            <a:chOff x="3678963" y="461489"/>
            <a:chExt cx="5394310" cy="400788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0187" r="1574"/>
            <a:stretch/>
          </p:blipFill>
          <p:spPr>
            <a:xfrm>
              <a:off x="4650823" y="461489"/>
              <a:ext cx="4422450" cy="3769576"/>
            </a:xfrm>
            <a:prstGeom prst="rect">
              <a:avLst/>
            </a:prstGeom>
          </p:spPr>
        </p:pic>
        <p:sp>
          <p:nvSpPr>
            <p:cNvPr id="13" name="Freeform 12"/>
            <p:cNvSpPr/>
            <p:nvPr/>
          </p:nvSpPr>
          <p:spPr>
            <a:xfrm rot="21341647">
              <a:off x="3678963" y="1136337"/>
              <a:ext cx="3364949" cy="3333036"/>
            </a:xfrm>
            <a:custGeom>
              <a:avLst/>
              <a:gdLst>
                <a:gd name="connsiteX0" fmla="*/ 0 w 3187700"/>
                <a:gd name="connsiteY0" fmla="*/ 0 h 3644900"/>
                <a:gd name="connsiteX1" fmla="*/ 3187700 w 3187700"/>
                <a:gd name="connsiteY1" fmla="*/ 3644900 h 3644900"/>
                <a:gd name="connsiteX2" fmla="*/ 0 w 3187700"/>
                <a:gd name="connsiteY2" fmla="*/ 3619500 h 3644900"/>
                <a:gd name="connsiteX3" fmla="*/ 0 w 3187700"/>
                <a:gd name="connsiteY3" fmla="*/ 0 h 364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7700" h="3644900">
                  <a:moveTo>
                    <a:pt x="0" y="0"/>
                  </a:moveTo>
                  <a:lnTo>
                    <a:pt x="3187700" y="3644900"/>
                  </a:lnTo>
                  <a:lnTo>
                    <a:pt x="0" y="3619500"/>
                  </a:lnTo>
                  <a:cubicBezTo>
                    <a:pt x="4233" y="2417233"/>
                    <a:pt x="8467" y="121496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sp>
        <p:nvSpPr>
          <p:cNvPr id="14" name="Oval 13"/>
          <p:cNvSpPr/>
          <p:nvPr/>
        </p:nvSpPr>
        <p:spPr>
          <a:xfrm rot="2289306">
            <a:off x="6114178" y="986665"/>
            <a:ext cx="2369718" cy="816519"/>
          </a:xfrm>
          <a:prstGeom prst="ellipse">
            <a:avLst/>
          </a:prstGeom>
          <a:noFill/>
          <a:ln w="76200">
            <a:solidFill>
              <a:srgbClr val="3D6B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9" name="Oval 18"/>
          <p:cNvSpPr/>
          <p:nvPr/>
        </p:nvSpPr>
        <p:spPr>
          <a:xfrm rot="2601029">
            <a:off x="4342278" y="1169709"/>
            <a:ext cx="3568469" cy="880884"/>
          </a:xfrm>
          <a:prstGeom prst="ellipse">
            <a:avLst/>
          </a:prstGeom>
          <a:noFill/>
          <a:ln w="76200">
            <a:solidFill>
              <a:srgbClr val="3D6B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0" name="Rectangle 19"/>
          <p:cNvSpPr/>
          <p:nvPr/>
        </p:nvSpPr>
        <p:spPr>
          <a:xfrm>
            <a:off x="8213646" y="1629353"/>
            <a:ext cx="535596" cy="245913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</a:rPr>
              <a:t>Knin</a:t>
            </a:r>
            <a:endParaRPr lang="hr-HR" b="1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456908" y="1510013"/>
            <a:ext cx="792009" cy="238680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1400" b="1" dirty="0" smtClean="0">
                <a:solidFill>
                  <a:schemeClr val="tx1"/>
                </a:solidFill>
              </a:rPr>
              <a:t>Benkovac</a:t>
            </a:r>
            <a:endParaRPr lang="hr-HR" sz="1400" b="1" dirty="0">
              <a:solidFill>
                <a:schemeClr val="tx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6355114" y="1544736"/>
            <a:ext cx="87130" cy="8977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23" name="Oval 22"/>
          <p:cNvSpPr/>
          <p:nvPr/>
        </p:nvSpPr>
        <p:spPr>
          <a:xfrm>
            <a:off x="8620465" y="1491540"/>
            <a:ext cx="127567" cy="1194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396632" cy="262321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područje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Ravnih kotara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i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Bukovice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turistički se počinje iskorištavati tek u novije vrijeme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Benkovac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najveće naselje Ravnih kotara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bogat poviješću</a:t>
            </a: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Zaleđe</a:t>
            </a:r>
            <a:endParaRPr lang="hr-HR" dirty="0"/>
          </a:p>
        </p:txBody>
      </p:sp>
      <p:sp>
        <p:nvSpPr>
          <p:cNvPr id="4" name="Rectangle 3"/>
          <p:cNvSpPr/>
          <p:nvPr/>
        </p:nvSpPr>
        <p:spPr>
          <a:xfrm>
            <a:off x="-7496" y="3284984"/>
            <a:ext cx="9151495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>
                <a:solidFill>
                  <a:srgbClr val="FF0000"/>
                </a:solidFill>
              </a:rPr>
              <a:t>rijeke</a:t>
            </a:r>
            <a:r>
              <a:rPr lang="hr-HR" altLang="sr-Latn-RS" sz="2200" dirty="0">
                <a:solidFill>
                  <a:srgbClr val="FF0000"/>
                </a:solidFill>
              </a:rPr>
              <a:t> </a:t>
            </a:r>
            <a:r>
              <a:rPr lang="hr-HR" altLang="sr-Latn-RS" sz="2200" dirty="0"/>
              <a:t>Zrmanja (rafting), Krka i </a:t>
            </a:r>
            <a:r>
              <a:rPr lang="hr-HR" altLang="sr-Latn-RS" sz="2200" dirty="0" err="1"/>
              <a:t>Čikola</a:t>
            </a:r>
            <a:endParaRPr lang="hr-HR" altLang="sr-Latn-RS" sz="2200" dirty="0"/>
          </a:p>
          <a:p>
            <a:pPr marL="216000" lvl="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>
                <a:solidFill>
                  <a:prstClr val="black"/>
                </a:solidFill>
              </a:rPr>
              <a:t>park prirode </a:t>
            </a:r>
            <a:r>
              <a:rPr lang="hr-HR" altLang="sr-Latn-RS" sz="2200" b="1" dirty="0">
                <a:solidFill>
                  <a:srgbClr val="FF0000"/>
                </a:solidFill>
              </a:rPr>
              <a:t>Vransko jezero</a:t>
            </a:r>
          </a:p>
          <a:p>
            <a:pPr marL="216000" lvl="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Knin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>
                <a:solidFill>
                  <a:prstClr val="black"/>
                </a:solidFill>
              </a:rPr>
              <a:t>– najveće naselje unutrašnjosti</a:t>
            </a:r>
          </a:p>
          <a:p>
            <a:pPr marL="67320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>
                <a:solidFill>
                  <a:prstClr val="black"/>
                </a:solidFill>
              </a:rPr>
              <a:t>tvrđava Sv. </a:t>
            </a:r>
            <a:r>
              <a:rPr lang="hr-HR" altLang="sr-Latn-RS" sz="2200" dirty="0">
                <a:solidFill>
                  <a:prstClr val="black"/>
                </a:solidFill>
              </a:rPr>
              <a:t>Spas (Šubićevi)</a:t>
            </a:r>
            <a:endParaRPr lang="hr-HR" altLang="sr-Latn-RS" sz="2200" dirty="0" smtClean="0">
              <a:solidFill>
                <a:prstClr val="black"/>
              </a:solidFill>
            </a:endParaRPr>
          </a:p>
          <a:p>
            <a:pPr marL="67320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>
                <a:solidFill>
                  <a:prstClr val="black"/>
                </a:solidFill>
              </a:rPr>
              <a:t>u blizini najviši vrh RH –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Dinara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>
                <a:solidFill>
                  <a:prstClr val="black"/>
                </a:solidFill>
              </a:rPr>
              <a:t>– 1831 m – planinska staza</a:t>
            </a:r>
            <a:endParaRPr lang="hr-HR" altLang="sr-Latn-RS" sz="2200" dirty="0">
              <a:solidFill>
                <a:prstClr val="black"/>
              </a:solidFill>
            </a:endParaRPr>
          </a:p>
          <a:p>
            <a:pPr marL="216000" lvl="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Drniš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>
                <a:solidFill>
                  <a:prstClr val="black"/>
                </a:solidFill>
              </a:rPr>
              <a:t>– stara turska ruševina</a:t>
            </a:r>
            <a:endParaRPr lang="hr-HR" altLang="sr-Latn-RS" sz="2200" dirty="0">
              <a:solidFill>
                <a:prstClr val="black"/>
              </a:solidFill>
            </a:endParaRPr>
          </a:p>
          <a:p>
            <a:pPr marL="216000" lvl="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err="1">
                <a:solidFill>
                  <a:srgbClr val="FF0000"/>
                </a:solidFill>
              </a:rPr>
              <a:t>Otavice</a:t>
            </a:r>
            <a:r>
              <a:rPr lang="hr-HR" altLang="sr-Latn-RS" sz="2200" dirty="0">
                <a:solidFill>
                  <a:srgbClr val="FF0000"/>
                </a:solidFill>
              </a:rPr>
              <a:t> </a:t>
            </a:r>
            <a:r>
              <a:rPr lang="hr-HR" altLang="sr-Latn-RS" sz="2200" dirty="0">
                <a:solidFill>
                  <a:prstClr val="black"/>
                </a:solidFill>
              </a:rPr>
              <a:t>– mauzolej obitelji Meštrović</a:t>
            </a:r>
          </a:p>
        </p:txBody>
      </p:sp>
    </p:spTree>
    <p:extLst>
      <p:ext uri="{BB962C8B-B14F-4D97-AF65-F5344CB8AC3E}">
        <p14:creationId xmlns:p14="http://schemas.microsoft.com/office/powerpoint/2010/main" val="13666331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506198" y="2551411"/>
            <a:ext cx="5605109" cy="4171908"/>
            <a:chOff x="3506198" y="2551411"/>
            <a:chExt cx="5605109" cy="4171908"/>
          </a:xfrm>
        </p:grpSpPr>
        <p:pic>
          <p:nvPicPr>
            <p:cNvPr id="1026" name="Picture 2" descr="http://www.enciklopedija.hr/Ilustracije/HOL_3264.jpg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8763" y="2551411"/>
              <a:ext cx="5562544" cy="4171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3506198" y="6445394"/>
              <a:ext cx="2256690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Knin – tvrđava Sv. Spas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21512" y="58737"/>
            <a:ext cx="6202853" cy="2631637"/>
            <a:chOff x="121512" y="58737"/>
            <a:chExt cx="6202853" cy="2631637"/>
          </a:xfrm>
        </p:grpSpPr>
        <p:pic>
          <p:nvPicPr>
            <p:cNvPr id="1028" name="Picture 4" descr="http://www.enciklopedija.hr/Ilustracije/HOL_0680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115" y="58737"/>
              <a:ext cx="6191250" cy="2600325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21512" y="2412449"/>
              <a:ext cx="2650288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Benkovac (</a:t>
              </a:r>
              <a:r>
                <a:rPr lang="hr-HR" dirty="0" err="1" smtClean="0">
                  <a:solidFill>
                    <a:schemeClr val="tx1"/>
                  </a:solidFill>
                </a:rPr>
                <a:t>Asseria</a:t>
              </a:r>
              <a:r>
                <a:rPr lang="hr-HR" dirty="0" smtClean="0">
                  <a:solidFill>
                    <a:schemeClr val="tx1"/>
                  </a:solidFill>
                </a:rPr>
                <a:t>) - kaštel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-36512" y="3068960"/>
            <a:ext cx="4273467" cy="3096344"/>
            <a:chOff x="10501" y="2924944"/>
            <a:chExt cx="4273467" cy="3096344"/>
          </a:xfrm>
        </p:grpSpPr>
        <p:pic>
          <p:nvPicPr>
            <p:cNvPr id="1030" name="Picture 6" descr="http://petros.hr/wp-content/uploads/2014/05/mestrovic-mauzolej.jpg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09" y="2924944"/>
              <a:ext cx="4193759" cy="2795840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10501" y="5743363"/>
              <a:ext cx="2256690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err="1" smtClean="0">
                  <a:solidFill>
                    <a:schemeClr val="tx1"/>
                  </a:solidFill>
                </a:rPr>
                <a:t>Otavice</a:t>
              </a:r>
              <a:r>
                <a:rPr lang="hr-HR" dirty="0" smtClean="0">
                  <a:solidFill>
                    <a:schemeClr val="tx1"/>
                  </a:solidFill>
                </a:rPr>
                <a:t> – mauzolej obitelji Meštrović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54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37" r="31626" b="10076"/>
          <a:stretch/>
        </p:blipFill>
        <p:spPr>
          <a:xfrm>
            <a:off x="3995936" y="0"/>
            <a:ext cx="5148064" cy="5673062"/>
          </a:xfrm>
          <a:prstGeom prst="rect">
            <a:avLst/>
          </a:prstGeom>
        </p:spPr>
      </p:pic>
      <p:sp>
        <p:nvSpPr>
          <p:cNvPr id="12" name="Freeform 11"/>
          <p:cNvSpPr/>
          <p:nvPr/>
        </p:nvSpPr>
        <p:spPr>
          <a:xfrm rot="162162">
            <a:off x="3444940" y="2549301"/>
            <a:ext cx="3364949" cy="3754780"/>
          </a:xfrm>
          <a:custGeom>
            <a:avLst/>
            <a:gdLst>
              <a:gd name="connsiteX0" fmla="*/ 0 w 3187700"/>
              <a:gd name="connsiteY0" fmla="*/ 0 h 3644900"/>
              <a:gd name="connsiteX1" fmla="*/ 3187700 w 3187700"/>
              <a:gd name="connsiteY1" fmla="*/ 3644900 h 3644900"/>
              <a:gd name="connsiteX2" fmla="*/ 0 w 3187700"/>
              <a:gd name="connsiteY2" fmla="*/ 3619500 h 3644900"/>
              <a:gd name="connsiteX3" fmla="*/ 0 w 3187700"/>
              <a:gd name="connsiteY3" fmla="*/ 0 h 36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644900">
                <a:moveTo>
                  <a:pt x="0" y="0"/>
                </a:moveTo>
                <a:lnTo>
                  <a:pt x="3187700" y="3644900"/>
                </a:lnTo>
                <a:lnTo>
                  <a:pt x="0" y="3619500"/>
                </a:lnTo>
                <a:cubicBezTo>
                  <a:pt x="4233" y="2417233"/>
                  <a:pt x="8467" y="121496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NP Kornati</a:t>
            </a:r>
            <a:endParaRPr lang="hr-H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5"/>
          <a:stretch/>
        </p:blipFill>
        <p:spPr>
          <a:xfrm>
            <a:off x="3732551" y="2892806"/>
            <a:ext cx="5591977" cy="3992578"/>
          </a:xfrm>
          <a:prstGeom prst="rect">
            <a:avLst/>
          </a:prstGeom>
          <a:ln w="76200"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8" name="Freeform 7"/>
          <p:cNvSpPr/>
          <p:nvPr/>
        </p:nvSpPr>
        <p:spPr>
          <a:xfrm rot="21420000">
            <a:off x="6542809" y="4008120"/>
            <a:ext cx="1620982" cy="1417320"/>
          </a:xfrm>
          <a:custGeom>
            <a:avLst/>
            <a:gdLst>
              <a:gd name="connsiteX0" fmla="*/ 0 w 1783080"/>
              <a:gd name="connsiteY0" fmla="*/ 236220 h 1417320"/>
              <a:gd name="connsiteX1" fmla="*/ 1493520 w 1783080"/>
              <a:gd name="connsiteY1" fmla="*/ 1417320 h 1417320"/>
              <a:gd name="connsiteX2" fmla="*/ 1783080 w 1783080"/>
              <a:gd name="connsiteY2" fmla="*/ 1036320 h 1417320"/>
              <a:gd name="connsiteX3" fmla="*/ 480060 w 1783080"/>
              <a:gd name="connsiteY3" fmla="*/ 0 h 1417320"/>
              <a:gd name="connsiteX4" fmla="*/ 0 w 1783080"/>
              <a:gd name="connsiteY4" fmla="*/ 236220 h 1417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3080" h="1417320">
                <a:moveTo>
                  <a:pt x="0" y="236220"/>
                </a:moveTo>
                <a:lnTo>
                  <a:pt x="1493520" y="1417320"/>
                </a:lnTo>
                <a:lnTo>
                  <a:pt x="1783080" y="1036320"/>
                </a:lnTo>
                <a:lnTo>
                  <a:pt x="480060" y="0"/>
                </a:lnTo>
                <a:lnTo>
                  <a:pt x="0" y="23622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1026" name="Picture 2" descr="http://www.np-kornati.hr/images/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6" r="24401" b="44656"/>
          <a:stretch/>
        </p:blipFill>
        <p:spPr bwMode="auto">
          <a:xfrm>
            <a:off x="4013319" y="-1"/>
            <a:ext cx="1422777" cy="13126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000450" cy="543152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otočna skupina –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152 otoka </a:t>
            </a:r>
            <a:br>
              <a:rPr lang="hr-HR" altLang="sr-Latn-RS" sz="2200" b="1" dirty="0" smtClean="0">
                <a:solidFill>
                  <a:srgbClr val="FF0000"/>
                </a:solidFill>
              </a:rPr>
            </a:br>
            <a:r>
              <a:rPr lang="hr-HR" altLang="sr-Latn-RS" sz="2200" dirty="0" smtClean="0"/>
              <a:t>(4 otočna niza)</a:t>
            </a:r>
          </a:p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 između Pašmana, Dugog otoka i </a:t>
            </a:r>
            <a:r>
              <a:rPr lang="hr-HR" altLang="sr-Latn-RS" sz="2200" dirty="0" err="1" smtClean="0"/>
              <a:t>Žirja</a:t>
            </a:r>
            <a:endParaRPr lang="hr-HR" altLang="sr-Latn-RS" sz="2200" dirty="0" smtClean="0"/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nacionalni</a:t>
            </a:r>
            <a:r>
              <a:rPr lang="hr-HR" altLang="sr-Latn-RS" sz="2200" b="1" dirty="0" smtClean="0"/>
              <a:t>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park</a:t>
            </a:r>
            <a:r>
              <a:rPr lang="hr-HR" altLang="sr-Latn-RS" sz="2200" b="1" dirty="0" smtClean="0"/>
              <a:t> </a:t>
            </a:r>
            <a:r>
              <a:rPr lang="hr-HR" altLang="sr-Latn-RS" sz="2200" dirty="0" smtClean="0"/>
              <a:t>od 1980. g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sastoji se od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89 otoka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1/4 kopno, 3/4 podmorje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>
                <a:solidFill>
                  <a:srgbClr val="FF0000"/>
                </a:solidFill>
              </a:rPr>
              <a:t>r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eljef Kornata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strmci</a:t>
            </a:r>
            <a:r>
              <a:rPr lang="hr-HR" altLang="sr-Latn-RS" sz="2200" dirty="0" smtClean="0"/>
              <a:t> – nastali </a:t>
            </a:r>
            <a:r>
              <a:rPr lang="hr-HR" altLang="sr-Latn-RS" sz="2200" dirty="0" err="1" smtClean="0"/>
              <a:t>rasjedanjem</a:t>
            </a:r>
            <a:r>
              <a:rPr lang="hr-HR" altLang="sr-Latn-RS" sz="2200" dirty="0" smtClean="0"/>
              <a:t> – na jugozapadnim obalama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krški oblici reljefa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tragovi naseljenosti od prije 6000 godina </a:t>
            </a:r>
          </a:p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ostatci bizantske utvrde iz 6. st</a:t>
            </a:r>
          </a:p>
        </p:txBody>
      </p:sp>
      <p:sp>
        <p:nvSpPr>
          <p:cNvPr id="4" name="Rectangle 3"/>
          <p:cNvSpPr/>
          <p:nvPr/>
        </p:nvSpPr>
        <p:spPr>
          <a:xfrm>
            <a:off x="-4514" y="6310481"/>
            <a:ext cx="89436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lvl="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>
                <a:solidFill>
                  <a:srgbClr val="FF0000"/>
                </a:solidFill>
              </a:rPr>
              <a:t>veći otoci:</a:t>
            </a:r>
            <a:r>
              <a:rPr lang="hr-HR" altLang="sr-Latn-RS" sz="2200" dirty="0">
                <a:solidFill>
                  <a:prstClr val="black"/>
                </a:solidFill>
              </a:rPr>
              <a:t> </a:t>
            </a:r>
            <a:r>
              <a:rPr lang="hr-HR" altLang="sr-Latn-RS" sz="2200" dirty="0" err="1">
                <a:solidFill>
                  <a:prstClr val="black"/>
                </a:solidFill>
              </a:rPr>
              <a:t>Kornat</a:t>
            </a:r>
            <a:r>
              <a:rPr lang="hr-HR" altLang="sr-Latn-RS" sz="2200" dirty="0">
                <a:solidFill>
                  <a:prstClr val="black"/>
                </a:solidFill>
              </a:rPr>
              <a:t>, </a:t>
            </a:r>
            <a:r>
              <a:rPr lang="hr-HR" altLang="sr-Latn-RS" sz="2200" dirty="0" err="1">
                <a:solidFill>
                  <a:prstClr val="black"/>
                </a:solidFill>
              </a:rPr>
              <a:t>Piškera</a:t>
            </a:r>
            <a:r>
              <a:rPr lang="hr-HR" altLang="sr-Latn-RS" sz="2200" dirty="0">
                <a:solidFill>
                  <a:prstClr val="black"/>
                </a:solidFill>
              </a:rPr>
              <a:t>, </a:t>
            </a:r>
            <a:r>
              <a:rPr lang="hr-HR" altLang="sr-Latn-RS" sz="2200" dirty="0" err="1">
                <a:solidFill>
                  <a:prstClr val="black"/>
                </a:solidFill>
              </a:rPr>
              <a:t>Levirnaka</a:t>
            </a:r>
            <a:r>
              <a:rPr lang="hr-HR" altLang="sr-Latn-RS" sz="2200" dirty="0">
                <a:solidFill>
                  <a:prstClr val="black"/>
                </a:solidFill>
              </a:rPr>
              <a:t>, Smokvica, </a:t>
            </a:r>
            <a:r>
              <a:rPr lang="hr-HR" altLang="sr-Latn-RS" sz="2200" dirty="0" err="1" smtClean="0">
                <a:solidFill>
                  <a:prstClr val="black"/>
                </a:solidFill>
              </a:rPr>
              <a:t>Lavsa</a:t>
            </a:r>
            <a:r>
              <a:rPr lang="hr-HR" altLang="sr-Latn-RS" sz="2200" dirty="0" smtClean="0">
                <a:solidFill>
                  <a:prstClr val="black"/>
                </a:solidFill>
              </a:rPr>
              <a:t>…</a:t>
            </a:r>
            <a:endParaRPr lang="hr-HR" altLang="sr-Latn-RS" sz="2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837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8" t="21618" r="6261" b="8825"/>
          <a:stretch/>
        </p:blipFill>
        <p:spPr>
          <a:xfrm>
            <a:off x="3740726" y="-8703"/>
            <a:ext cx="5403273" cy="4880045"/>
          </a:xfrm>
          <a:prstGeom prst="rect">
            <a:avLst/>
          </a:prstGeom>
        </p:spPr>
      </p:pic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NP Krka</a:t>
            </a:r>
            <a:endParaRPr lang="hr-H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31019"/>
            <a:ext cx="4718314" cy="509017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Freeform 3"/>
          <p:cNvSpPr/>
          <p:nvPr/>
        </p:nvSpPr>
        <p:spPr>
          <a:xfrm>
            <a:off x="7368852" y="2078182"/>
            <a:ext cx="1070264" cy="1215736"/>
          </a:xfrm>
          <a:custGeom>
            <a:avLst/>
            <a:gdLst>
              <a:gd name="connsiteX0" fmla="*/ 1070264 w 1070264"/>
              <a:gd name="connsiteY0" fmla="*/ 0 h 1215736"/>
              <a:gd name="connsiteX1" fmla="*/ 997527 w 1070264"/>
              <a:gd name="connsiteY1" fmla="*/ 436418 h 1215736"/>
              <a:gd name="connsiteX2" fmla="*/ 685800 w 1070264"/>
              <a:gd name="connsiteY2" fmla="*/ 665018 h 1215736"/>
              <a:gd name="connsiteX3" fmla="*/ 467591 w 1070264"/>
              <a:gd name="connsiteY3" fmla="*/ 1215736 h 1215736"/>
              <a:gd name="connsiteX4" fmla="*/ 0 w 1070264"/>
              <a:gd name="connsiteY4" fmla="*/ 1080654 h 1215736"/>
              <a:gd name="connsiteX5" fmla="*/ 405245 w 1070264"/>
              <a:gd name="connsiteY5" fmla="*/ 187036 h 1215736"/>
              <a:gd name="connsiteX6" fmla="*/ 727364 w 1070264"/>
              <a:gd name="connsiteY6" fmla="*/ 51954 h 1215736"/>
              <a:gd name="connsiteX7" fmla="*/ 1070264 w 1070264"/>
              <a:gd name="connsiteY7" fmla="*/ 0 h 1215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0264" h="1215736">
                <a:moveTo>
                  <a:pt x="1070264" y="0"/>
                </a:moveTo>
                <a:lnTo>
                  <a:pt x="997527" y="436418"/>
                </a:lnTo>
                <a:lnTo>
                  <a:pt x="685800" y="665018"/>
                </a:lnTo>
                <a:lnTo>
                  <a:pt x="467591" y="1215736"/>
                </a:lnTo>
                <a:lnTo>
                  <a:pt x="0" y="1080654"/>
                </a:lnTo>
                <a:lnTo>
                  <a:pt x="405245" y="187036"/>
                </a:lnTo>
                <a:lnTo>
                  <a:pt x="727364" y="51954"/>
                </a:lnTo>
                <a:lnTo>
                  <a:pt x="1070264" y="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2050" name="Picture 2" descr="http://www.npkrka.hr/tpl/stil/img/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1" r="21058" b="44585"/>
          <a:stretch/>
        </p:blipFill>
        <p:spPr bwMode="auto">
          <a:xfrm>
            <a:off x="3906457" y="197621"/>
            <a:ext cx="1219855" cy="114314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zervirano mjesto teksta 3"/>
          <p:cNvSpPr txBox="1">
            <a:spLocks/>
          </p:cNvSpPr>
          <p:nvPr/>
        </p:nvSpPr>
        <p:spPr>
          <a:xfrm>
            <a:off x="-4515" y="5369358"/>
            <a:ext cx="9148513" cy="158803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/>
              <a:t>bogat i </a:t>
            </a:r>
            <a:r>
              <a:rPr lang="hr-HR" altLang="sr-Latn-RS" sz="2200" dirty="0" smtClean="0"/>
              <a:t>raznolik biljni i životinjski svijet – </a:t>
            </a:r>
            <a:r>
              <a:rPr lang="hr-HR" altLang="sr-Latn-RS" sz="2200" dirty="0" err="1" smtClean="0"/>
              <a:t>mekousta</a:t>
            </a:r>
            <a:r>
              <a:rPr lang="hr-HR" altLang="sr-Latn-RS" sz="2200" dirty="0" smtClean="0"/>
              <a:t> pastrva, čovječja ribica…</a:t>
            </a:r>
          </a:p>
        </p:txBody>
      </p:sp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3745240" cy="428158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NP od 1985. g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obuhvaća 2/3 toka rijeke Krke i dio toka rijeke </a:t>
            </a:r>
            <a:r>
              <a:rPr lang="hr-HR" altLang="sr-Latn-RS" sz="2200" dirty="0" err="1" smtClean="0"/>
              <a:t>Čikole</a:t>
            </a:r>
            <a:endParaRPr lang="hr-HR" altLang="sr-Latn-RS" sz="2200" dirty="0" smtClean="0"/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sedrene barijere</a:t>
            </a:r>
            <a:r>
              <a:rPr lang="hr-HR" altLang="sr-Latn-RS" sz="2200" dirty="0" smtClean="0"/>
              <a:t> – taloženje kalcijeva karbonata – nastaju slapovi (ukupno 7 slapova) 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Skradinski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buk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i </a:t>
            </a:r>
            <a:r>
              <a:rPr lang="hr-HR" altLang="sr-Latn-RS" sz="2200" b="1" dirty="0" err="1" smtClean="0">
                <a:solidFill>
                  <a:srgbClr val="FF0000"/>
                </a:solidFill>
              </a:rPr>
              <a:t>Visovačko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 jezero </a:t>
            </a:r>
            <a:r>
              <a:rPr lang="hr-HR" altLang="sr-Latn-RS" sz="2200" dirty="0" smtClean="0"/>
              <a:t>najveći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Prokljansko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jezero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err="1" smtClean="0">
                <a:solidFill>
                  <a:srgbClr val="FF0000"/>
                </a:solidFill>
              </a:rPr>
              <a:t>Majnolovački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slap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najviši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HE </a:t>
            </a:r>
            <a:r>
              <a:rPr lang="hr-HR" altLang="sr-Latn-RS" sz="2200" dirty="0" err="1" smtClean="0"/>
              <a:t>Miljacka</a:t>
            </a:r>
            <a:endParaRPr lang="hr-HR" altLang="sr-Latn-RS" sz="2200" dirty="0" smtClean="0"/>
          </a:p>
        </p:txBody>
      </p:sp>
    </p:spTree>
    <p:extLst>
      <p:ext uri="{BB962C8B-B14F-4D97-AF65-F5344CB8AC3E}">
        <p14:creationId xmlns:p14="http://schemas.microsoft.com/office/powerpoint/2010/main" val="31061244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Video materijali uz prezentaciju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400" dirty="0" smtClean="0"/>
              <a:t>Zadar (Bajkovita Hrvatska)</a:t>
            </a:r>
          </a:p>
          <a:p>
            <a:pPr lvl="1"/>
            <a:r>
              <a:rPr lang="hr-HR" sz="2000" dirty="0" smtClean="0"/>
              <a:t>Katedrala </a:t>
            </a:r>
            <a:r>
              <a:rPr lang="hr-HR" sz="2000" dirty="0" err="1" smtClean="0"/>
              <a:t>sv</a:t>
            </a:r>
            <a:r>
              <a:rPr lang="hr-HR" sz="2000" dirty="0" smtClean="0"/>
              <a:t>. </a:t>
            </a:r>
            <a:r>
              <a:rPr lang="hr-HR" sz="2000" dirty="0" err="1" smtClean="0"/>
              <a:t>Stošije</a:t>
            </a:r>
            <a:r>
              <a:rPr lang="hr-HR" sz="2000" dirty="0"/>
              <a:t> - </a:t>
            </a:r>
            <a:r>
              <a:rPr lang="hr-HR" sz="2000" dirty="0">
                <a:hlinkClick r:id="rId2"/>
              </a:rPr>
              <a:t>https://youtu.be/kGDGN3r4FBU</a:t>
            </a:r>
            <a:endParaRPr lang="hr-HR" sz="2000" dirty="0"/>
          </a:p>
          <a:p>
            <a:pPr lvl="1"/>
            <a:r>
              <a:rPr lang="hr-HR" sz="2000" dirty="0" smtClean="0"/>
              <a:t>Crkva </a:t>
            </a:r>
            <a:r>
              <a:rPr lang="hr-HR" sz="2000" dirty="0" err="1" smtClean="0"/>
              <a:t>sv</a:t>
            </a:r>
            <a:r>
              <a:rPr lang="hr-HR" sz="2000" dirty="0" smtClean="0"/>
              <a:t>. </a:t>
            </a:r>
            <a:r>
              <a:rPr lang="hr-HR" sz="2000" dirty="0"/>
              <a:t>Donata - </a:t>
            </a:r>
            <a:r>
              <a:rPr lang="hr-HR" sz="2000" dirty="0">
                <a:hlinkClick r:id="rId3"/>
              </a:rPr>
              <a:t>https://youtu.be/7qFjZKndHGM</a:t>
            </a:r>
          </a:p>
          <a:p>
            <a:pPr lvl="1"/>
            <a:r>
              <a:rPr lang="hr-HR" sz="2000" dirty="0" smtClean="0"/>
              <a:t>Zlati i srebro Zadra - </a:t>
            </a:r>
            <a:r>
              <a:rPr lang="hr-HR" sz="2000" dirty="0" smtClean="0">
                <a:hlinkClick r:id="rId4"/>
              </a:rPr>
              <a:t>https://youtu.be/jtoTvMHNx6k</a:t>
            </a:r>
            <a:endParaRPr lang="hr-HR" sz="2000" dirty="0" smtClean="0"/>
          </a:p>
          <a:p>
            <a:pPr lvl="1"/>
            <a:r>
              <a:rPr lang="hr-HR" sz="2000" dirty="0" smtClean="0"/>
              <a:t>Rimski forum i </a:t>
            </a:r>
            <a:r>
              <a:rPr lang="hr-HR" sz="2000" dirty="0"/>
              <a:t>antička zbirka - </a:t>
            </a:r>
            <a:r>
              <a:rPr lang="hr-HR" sz="2000" dirty="0">
                <a:hlinkClick r:id="rId5"/>
              </a:rPr>
              <a:t>https://</a:t>
            </a:r>
            <a:r>
              <a:rPr lang="hr-HR" sz="2000" dirty="0" smtClean="0">
                <a:hlinkClick r:id="rId5"/>
              </a:rPr>
              <a:t>youtu.be/qajGraB5e-0</a:t>
            </a:r>
            <a:endParaRPr lang="hr-HR" sz="2000" dirty="0" smtClean="0"/>
          </a:p>
          <a:p>
            <a:pPr>
              <a:spcBef>
                <a:spcPts val="1200"/>
              </a:spcBef>
            </a:pPr>
            <a:r>
              <a:rPr lang="hr-HR" sz="2400" dirty="0" smtClean="0"/>
              <a:t>Šibenik</a:t>
            </a:r>
          </a:p>
          <a:p>
            <a:pPr lvl="1"/>
            <a:r>
              <a:rPr lang="hr-HR" sz="2200" dirty="0"/>
              <a:t>Šibenska katedrala - </a:t>
            </a:r>
            <a:r>
              <a:rPr lang="hr-HR" sz="2200" dirty="0">
                <a:hlinkClick r:id="rId6"/>
              </a:rPr>
              <a:t>https://</a:t>
            </a:r>
            <a:r>
              <a:rPr lang="hr-HR" sz="2200" dirty="0" smtClean="0">
                <a:hlinkClick r:id="rId6"/>
              </a:rPr>
              <a:t>youtu.be/VP3BpNk6xHY</a:t>
            </a:r>
            <a:endParaRPr lang="hr-HR" sz="2200" dirty="0" smtClean="0"/>
          </a:p>
          <a:p>
            <a:pPr>
              <a:spcBef>
                <a:spcPts val="1200"/>
              </a:spcBef>
            </a:pPr>
            <a:r>
              <a:rPr lang="hr-HR" sz="2400" dirty="0" smtClean="0"/>
              <a:t>Ostalo</a:t>
            </a:r>
          </a:p>
          <a:p>
            <a:pPr lvl="1"/>
            <a:r>
              <a:rPr lang="hr-HR" sz="2000" dirty="0" smtClean="0"/>
              <a:t>Paška </a:t>
            </a:r>
            <a:r>
              <a:rPr lang="hr-HR" sz="2000" dirty="0"/>
              <a:t>čipka - </a:t>
            </a:r>
            <a:r>
              <a:rPr lang="hr-HR" sz="2000" dirty="0">
                <a:hlinkClick r:id="rId7"/>
              </a:rPr>
              <a:t>https://</a:t>
            </a:r>
            <a:r>
              <a:rPr lang="hr-HR" sz="2000" dirty="0" smtClean="0">
                <a:hlinkClick r:id="rId7"/>
              </a:rPr>
              <a:t>youtu.be/sfXbQjujC1E</a:t>
            </a:r>
            <a:endParaRPr lang="hr-HR" sz="2000" dirty="0" smtClean="0"/>
          </a:p>
          <a:p>
            <a:pPr lvl="1"/>
            <a:r>
              <a:rPr lang="hr-HR" sz="2000" dirty="0"/>
              <a:t>NP Krka - </a:t>
            </a:r>
            <a:r>
              <a:rPr lang="hr-HR" sz="2000" dirty="0">
                <a:hlinkClick r:id="rId8"/>
              </a:rPr>
              <a:t>https://youtu.be/rv3Elal2Z-A</a:t>
            </a:r>
            <a:endParaRPr lang="hr-HR" sz="2000" dirty="0" smtClean="0"/>
          </a:p>
          <a:p>
            <a:pPr lvl="1"/>
            <a:r>
              <a:rPr lang="hr-HR" sz="2000" dirty="0"/>
              <a:t>NP Kornati - </a:t>
            </a:r>
            <a:r>
              <a:rPr lang="hr-HR" sz="2000" dirty="0">
                <a:hlinkClick r:id="rId9"/>
              </a:rPr>
              <a:t>https://youtu.be/hHwAyC1CaFQ</a:t>
            </a:r>
            <a:endParaRPr lang="hr-HR" sz="2000" dirty="0" smtClean="0"/>
          </a:p>
        </p:txBody>
      </p:sp>
    </p:spTree>
    <p:extLst>
      <p:ext uri="{BB962C8B-B14F-4D97-AF65-F5344CB8AC3E}">
        <p14:creationId xmlns:p14="http://schemas.microsoft.com/office/powerpoint/2010/main" val="23999022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156720" cy="607960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obuhvaća obalu, otoke i zaleđe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4 turističke regije: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Zadarsko primorje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Šibensko primorje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otoci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zaleđe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regionalna središta: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Zadar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Šibenik</a:t>
            </a:r>
          </a:p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endParaRPr lang="hr-HR" altLang="sr-Latn-RS" sz="2200" dirty="0" smtClean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Sjeverna Dalmacija</a:t>
            </a:r>
            <a:endParaRPr lang="hr-H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9" y="3614"/>
            <a:ext cx="5220072" cy="524053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8075461" y="4147481"/>
            <a:ext cx="548481" cy="2028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9" name="Rectangle 18"/>
          <p:cNvSpPr/>
          <p:nvPr/>
        </p:nvSpPr>
        <p:spPr>
          <a:xfrm>
            <a:off x="6076543" y="2472196"/>
            <a:ext cx="412082" cy="2028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489849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648522" cy="607960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važnija mjesta: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Zadar, Biograd, Nin</a:t>
            </a:r>
          </a:p>
          <a:p>
            <a:pPr marL="400050" lvl="1" indent="0">
              <a:spcBef>
                <a:spcPts val="600"/>
              </a:spcBef>
              <a:buNone/>
            </a:pPr>
            <a:endParaRPr lang="hr-HR" altLang="sr-Latn-RS" sz="2200" dirty="0" smtClean="0"/>
          </a:p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Zadar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naseljen neprekidno već tri tisućljeća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u prošlosti vodeće mjesto istočnog Jadrana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brojne crkve</a:t>
            </a:r>
            <a:r>
              <a:rPr lang="hr-HR" altLang="sr-Latn-RS" sz="2200" dirty="0" smtClean="0"/>
              <a:t>: Sv. Donata (9.st), Sv. </a:t>
            </a:r>
            <a:r>
              <a:rPr lang="hr-HR" altLang="sr-Latn-RS" sz="2200" dirty="0" err="1" smtClean="0"/>
              <a:t>Krševana</a:t>
            </a:r>
            <a:r>
              <a:rPr lang="hr-HR" altLang="sr-Latn-RS" sz="2200" dirty="0" smtClean="0"/>
              <a:t>, Sv. Šime (škrinja Sv. Šime), katedrala Sv. </a:t>
            </a:r>
            <a:r>
              <a:rPr lang="hr-HR" altLang="sr-Latn-RS" sz="2200" dirty="0" err="1" smtClean="0"/>
              <a:t>Stošije</a:t>
            </a:r>
            <a:endParaRPr lang="hr-HR" altLang="sr-Latn-RS" sz="2200" dirty="0" smtClean="0"/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znamenitosti: </a:t>
            </a:r>
            <a:r>
              <a:rPr lang="hr-HR" altLang="sr-Latn-RS" sz="2200" dirty="0" smtClean="0"/>
              <a:t>Pozdrav Suncu, Morske orgulje, Zlati i srebro Zadra, Glazbene večeri u Donatu, Forum (rimski trg)…</a:t>
            </a:r>
          </a:p>
          <a:p>
            <a:pPr marL="1016100" lvl="2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endParaRPr lang="hr-HR" altLang="sr-Latn-RS" sz="2200" dirty="0" smtClean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Zadarsko primorje</a:t>
            </a:r>
            <a:endParaRPr lang="hr-H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54" t="21940" r="19906" b="24128"/>
          <a:stretch/>
        </p:blipFill>
        <p:spPr>
          <a:xfrm>
            <a:off x="4644008" y="116632"/>
            <a:ext cx="4369668" cy="432199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40152" y="2154573"/>
            <a:ext cx="589156" cy="2975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ectangle 5"/>
          <p:cNvSpPr/>
          <p:nvPr/>
        </p:nvSpPr>
        <p:spPr>
          <a:xfrm>
            <a:off x="6876256" y="3331097"/>
            <a:ext cx="589156" cy="2334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Rectangle 8"/>
          <p:cNvSpPr/>
          <p:nvPr/>
        </p:nvSpPr>
        <p:spPr>
          <a:xfrm>
            <a:off x="5217321" y="1457577"/>
            <a:ext cx="309604" cy="1843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308445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648522" cy="607960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Nin</a:t>
            </a:r>
          </a:p>
          <a:p>
            <a:pPr marL="616050" lvl="1" indent="-216000"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znamenitosti: </a:t>
            </a:r>
            <a:r>
              <a:rPr lang="hr-HR" altLang="sr-Latn-RS" sz="2200" dirty="0" smtClean="0"/>
              <a:t>crkva </a:t>
            </a:r>
            <a:r>
              <a:rPr lang="hr-HR" altLang="sr-Latn-RS" sz="2200" dirty="0"/>
              <a:t>S</a:t>
            </a:r>
            <a:r>
              <a:rPr lang="hr-HR" altLang="sr-Latn-RS" sz="2200" dirty="0" smtClean="0"/>
              <a:t>v. Križa, crkva Sv. </a:t>
            </a:r>
            <a:r>
              <a:rPr lang="hr-HR" altLang="sr-Latn-RS" sz="2200" dirty="0" err="1" smtClean="0"/>
              <a:t>Anzelma</a:t>
            </a:r>
            <a:r>
              <a:rPr lang="hr-HR" altLang="sr-Latn-RS" sz="2200" dirty="0" smtClean="0"/>
              <a:t>, crkvica Sv. Nikole, solana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Zaton – kamp u blizini Nina</a:t>
            </a:r>
          </a:p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Biograd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osnovan u 9. st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obližnja turistička naselja: Sv. Filip i Jakov, </a:t>
            </a:r>
            <a:r>
              <a:rPr lang="hr-HR" altLang="sr-Latn-RS" sz="2200" dirty="0" err="1" smtClean="0"/>
              <a:t>Turanj</a:t>
            </a:r>
            <a:endParaRPr lang="hr-HR" altLang="sr-Latn-RS" sz="2200" dirty="0" smtClean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Zadarsko primorje</a:t>
            </a:r>
            <a:endParaRPr lang="hr-H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54" t="21940" r="19906" b="24128"/>
          <a:stretch/>
        </p:blipFill>
        <p:spPr>
          <a:xfrm>
            <a:off x="4644008" y="116632"/>
            <a:ext cx="4369668" cy="432199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40152" y="2154573"/>
            <a:ext cx="589156" cy="2975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ectangle 5"/>
          <p:cNvSpPr/>
          <p:nvPr/>
        </p:nvSpPr>
        <p:spPr>
          <a:xfrm>
            <a:off x="6876256" y="3331097"/>
            <a:ext cx="589156" cy="2334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Rectangle 8"/>
          <p:cNvSpPr/>
          <p:nvPr/>
        </p:nvSpPr>
        <p:spPr>
          <a:xfrm>
            <a:off x="5217321" y="1457577"/>
            <a:ext cx="309604" cy="1843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307291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944" y="32437"/>
            <a:ext cx="6745417" cy="3704255"/>
            <a:chOff x="6944" y="32437"/>
            <a:chExt cx="6745417" cy="3704255"/>
          </a:xfrm>
        </p:grpSpPr>
        <p:pic>
          <p:nvPicPr>
            <p:cNvPr id="2054" name="Picture 6" descr="http://hrturizam.hr/wp-content/uploads/2016/02/zadar-morske-orgulje-i-pozdrav-suncu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5497" y="32437"/>
              <a:ext cx="6716864" cy="36845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6944" y="3458767"/>
              <a:ext cx="3112539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Pozdrav Suncu i morske orgulje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105533" y="3573016"/>
            <a:ext cx="5016891" cy="3312368"/>
            <a:chOff x="4105533" y="3573016"/>
            <a:chExt cx="5016891" cy="3312368"/>
          </a:xfrm>
        </p:grpSpPr>
        <p:pic>
          <p:nvPicPr>
            <p:cNvPr id="2050" name="Picture 2" descr="http://www.davorkrtalic.com/Turizam/Zadar/zadar_croatia.jpg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563" y="3573016"/>
              <a:ext cx="4982861" cy="3261510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4105533" y="6607459"/>
              <a:ext cx="3562811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Sv. Donat, zvonik Sv. </a:t>
              </a:r>
              <a:r>
                <a:rPr lang="hr-HR" dirty="0" err="1" smtClean="0">
                  <a:solidFill>
                    <a:schemeClr val="tx1"/>
                  </a:solidFill>
                </a:rPr>
                <a:t>Stošije</a:t>
              </a:r>
              <a:r>
                <a:rPr lang="hr-HR" dirty="0" smtClean="0">
                  <a:solidFill>
                    <a:schemeClr val="tx1"/>
                  </a:solidFill>
                </a:rPr>
                <a:t> i Forum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07504" y="3933056"/>
            <a:ext cx="4176464" cy="2599992"/>
            <a:chOff x="107504" y="3933056"/>
            <a:chExt cx="4176464" cy="2599992"/>
          </a:xfrm>
        </p:grpSpPr>
        <p:pic>
          <p:nvPicPr>
            <p:cNvPr id="2058" name="Picture 10" descr="http://www.zadarskilist.hr/media/base/SICU1.JPG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964" y="3933056"/>
              <a:ext cx="4140004" cy="2522815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/>
            <p:nvPr/>
          </p:nvSpPr>
          <p:spPr>
            <a:xfrm>
              <a:off x="107504" y="6255123"/>
              <a:ext cx="2011114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Zlato i </a:t>
              </a:r>
              <a:r>
                <a:rPr lang="hr-HR" smtClean="0">
                  <a:solidFill>
                    <a:schemeClr val="tx1"/>
                  </a:solidFill>
                </a:rPr>
                <a:t>srebro Zadra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533610" y="849551"/>
            <a:ext cx="3588814" cy="2639582"/>
            <a:chOff x="5533610" y="849551"/>
            <a:chExt cx="3588814" cy="2639582"/>
          </a:xfrm>
        </p:grpSpPr>
        <p:pic>
          <p:nvPicPr>
            <p:cNvPr id="2056" name="Picture 8" descr="http://www.zadar.travel/images/original/Sveti_Sime_Zadar_FILIP_BRALA_1357730865.jpg"/>
            <p:cNvPicPr>
              <a:picLocks noChangeAspect="1"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10" y="849551"/>
              <a:ext cx="3588814" cy="2338711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7525200" y="3211208"/>
              <a:ext cx="1597224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Škrinja Sv. Šime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58073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4828" y="53989"/>
            <a:ext cx="4528836" cy="2864276"/>
            <a:chOff x="14828" y="53989"/>
            <a:chExt cx="4528836" cy="2864276"/>
          </a:xfrm>
        </p:grpSpPr>
        <p:pic>
          <p:nvPicPr>
            <p:cNvPr id="1028" name="Picture 4" descr="http://c300221.r21.cf1.rackcdn.com/st-nicholas-church-at-nin-croatia-1335647675_org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2448" y="53989"/>
              <a:ext cx="4521216" cy="2847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14828" y="2640340"/>
              <a:ext cx="1597224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Crkva Sv. Nikole 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572870" y="46100"/>
            <a:ext cx="4542508" cy="2872165"/>
            <a:chOff x="4572870" y="46100"/>
            <a:chExt cx="4542508" cy="2872165"/>
          </a:xfrm>
        </p:grpSpPr>
        <p:pic>
          <p:nvPicPr>
            <p:cNvPr id="1026" name="Picture 2" descr="http://www.najboljeuhrvatskoj.info/universalis/2204/slika/nin_1835350429.jpg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4162" y="46100"/>
              <a:ext cx="4521216" cy="28550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4572870" y="2640340"/>
              <a:ext cx="1597224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Crkva Sv. Križa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2448" y="2947265"/>
            <a:ext cx="9109806" cy="3866111"/>
            <a:chOff x="22448" y="2947265"/>
            <a:chExt cx="9109806" cy="3866111"/>
          </a:xfrm>
        </p:grpSpPr>
        <p:pic>
          <p:nvPicPr>
            <p:cNvPr id="1030" name="Picture 6" descr="https://www.zaton.hr/media/images/hero/Region/zaton-nin-01.jpg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2448" y="2947265"/>
              <a:ext cx="9092930" cy="384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/>
            <p:nvPr/>
          </p:nvSpPr>
          <p:spPr>
            <a:xfrm>
              <a:off x="8572438" y="6535451"/>
              <a:ext cx="559816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hr-HR" dirty="0" smtClean="0">
                  <a:solidFill>
                    <a:schemeClr val="tx1"/>
                  </a:solidFill>
                </a:rPr>
                <a:t>Nin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69400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589759"/>
            <a:ext cx="4648522" cy="607960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važnija mjesta: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Šibenik, Vodice, Pirovac i Primošten</a:t>
            </a:r>
          </a:p>
          <a:p>
            <a:pPr marL="216000" indent="-216000">
              <a:spcBef>
                <a:spcPts val="18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Šibenik </a:t>
            </a:r>
            <a:r>
              <a:rPr lang="hr-HR" altLang="sr-Latn-RS" sz="2200" dirty="0" smtClean="0"/>
              <a:t>– na ušću rijeke Krke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znamenitosti: </a:t>
            </a:r>
            <a:r>
              <a:rPr lang="hr-HR" altLang="sr-Latn-RS" sz="2200" dirty="0" smtClean="0"/>
              <a:t>katedrala Sv. Jakova (</a:t>
            </a:r>
            <a:r>
              <a:rPr lang="hr-HR" altLang="sr-Latn-RS" sz="2200" i="1" dirty="0" smtClean="0"/>
              <a:t>renesansa – Juraj Dalmatinac</a:t>
            </a:r>
            <a:r>
              <a:rPr lang="hr-HR" altLang="sr-Latn-RS" sz="2200" dirty="0" smtClean="0"/>
              <a:t>), utvrde Sv. Mihovil, Sv. Ivan, Sv. Nikola i </a:t>
            </a:r>
            <a:r>
              <a:rPr lang="hr-HR" altLang="sr-Latn-RS" sz="2200" dirty="0" err="1" smtClean="0"/>
              <a:t>Šubićevac</a:t>
            </a:r>
            <a:r>
              <a:rPr lang="hr-HR" altLang="sr-Latn-RS" sz="2200" dirty="0" smtClean="0"/>
              <a:t>, brojne crkve</a:t>
            </a:r>
          </a:p>
          <a:p>
            <a:pPr marL="616050" lvl="1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ED0030"/>
                </a:solidFill>
              </a:rPr>
              <a:t>manifestacije</a:t>
            </a:r>
            <a:r>
              <a:rPr lang="hr-HR" altLang="sr-Latn-RS" sz="2200" dirty="0" smtClean="0"/>
              <a:t>: Međunarodni dječji festival (od 1958.)</a:t>
            </a:r>
          </a:p>
          <a:p>
            <a:pPr marL="1016100" lvl="2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endParaRPr lang="hr-HR" altLang="sr-Latn-RS" sz="2200" dirty="0" smtClean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Šibensko primorje</a:t>
            </a:r>
            <a:endParaRPr lang="hr-H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260" t="45959" b="109"/>
          <a:stretch/>
        </p:blipFill>
        <p:spPr>
          <a:xfrm>
            <a:off x="4644008" y="116632"/>
            <a:ext cx="4369668" cy="432199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380312" y="2780928"/>
            <a:ext cx="864096" cy="2975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Rectangle 8"/>
          <p:cNvSpPr/>
          <p:nvPr/>
        </p:nvSpPr>
        <p:spPr>
          <a:xfrm>
            <a:off x="6156176" y="2183843"/>
            <a:ext cx="576064" cy="2028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8" name="Rectangle 7"/>
          <p:cNvSpPr/>
          <p:nvPr/>
        </p:nvSpPr>
        <p:spPr>
          <a:xfrm>
            <a:off x="6478013" y="2587331"/>
            <a:ext cx="523695" cy="2028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0" name="Rectangle 9"/>
          <p:cNvSpPr/>
          <p:nvPr/>
        </p:nvSpPr>
        <p:spPr>
          <a:xfrm>
            <a:off x="6769396" y="3828047"/>
            <a:ext cx="766743" cy="2230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345204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8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solarishotelsresort.com/wp-content/uploads/2014/12/Sibenik_island_solaris_beach_resort_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25" b="4105"/>
          <a:stretch/>
        </p:blipFill>
        <p:spPr bwMode="auto">
          <a:xfrm>
            <a:off x="35496" y="2732670"/>
            <a:ext cx="9061805" cy="408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-887" y="20093"/>
            <a:ext cx="5331704" cy="2978408"/>
            <a:chOff x="-887" y="20093"/>
            <a:chExt cx="5331704" cy="2978408"/>
          </a:xfrm>
        </p:grpSpPr>
        <p:pic>
          <p:nvPicPr>
            <p:cNvPr id="3076" name="Picture 4" descr="http://www.sibenik.in/upload/novosti/2014/10/2014-10-16/29450/tvrYava.jpg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69" y="20093"/>
              <a:ext cx="5294948" cy="2978408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-887" y="2720575"/>
              <a:ext cx="1792260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utvrda Sv. Mihovil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258256" y="980728"/>
            <a:ext cx="4850248" cy="2592288"/>
            <a:chOff x="4258256" y="1124744"/>
            <a:chExt cx="4850248" cy="2592288"/>
          </a:xfrm>
        </p:grpSpPr>
        <p:pic>
          <p:nvPicPr>
            <p:cNvPr id="3078" name="Picture 6" descr="http://sibenskiportal.rtl.hr/wp-content/uploads/2016/05/tvrdava-sv-nikole.jpg"/>
            <p:cNvPicPr>
              <a:picLocks noChangeAspect="1" noChangeArrowheads="1"/>
            </p:cNvPicPr>
            <p:nvPr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258256" y="1124744"/>
              <a:ext cx="4838953" cy="2559541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/>
            <p:nvPr/>
          </p:nvSpPr>
          <p:spPr>
            <a:xfrm>
              <a:off x="7453382" y="3439107"/>
              <a:ext cx="1655122" cy="277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r>
                <a:rPr lang="hr-HR" dirty="0" smtClean="0">
                  <a:solidFill>
                    <a:schemeClr val="tx1"/>
                  </a:solidFill>
                </a:rPr>
                <a:t>utvrda Sv. Nikola</a:t>
              </a:r>
              <a:endParaRPr lang="hr-H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25372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3444940" y="9127"/>
            <a:ext cx="5699058" cy="5955755"/>
            <a:chOff x="3444940" y="9127"/>
            <a:chExt cx="5699058" cy="5955755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027" b="10075"/>
            <a:stretch/>
          </p:blipFill>
          <p:spPr>
            <a:xfrm>
              <a:off x="3725042" y="9127"/>
              <a:ext cx="5418956" cy="5844462"/>
            </a:xfrm>
            <a:prstGeom prst="rect">
              <a:avLst/>
            </a:prstGeom>
          </p:spPr>
        </p:pic>
        <p:sp>
          <p:nvSpPr>
            <p:cNvPr id="26" name="Freeform 25"/>
            <p:cNvSpPr/>
            <p:nvPr/>
          </p:nvSpPr>
          <p:spPr>
            <a:xfrm rot="162162">
              <a:off x="3444940" y="2210102"/>
              <a:ext cx="3364949" cy="3754780"/>
            </a:xfrm>
            <a:custGeom>
              <a:avLst/>
              <a:gdLst>
                <a:gd name="connsiteX0" fmla="*/ 0 w 3187700"/>
                <a:gd name="connsiteY0" fmla="*/ 0 h 3644900"/>
                <a:gd name="connsiteX1" fmla="*/ 3187700 w 3187700"/>
                <a:gd name="connsiteY1" fmla="*/ 3644900 h 3644900"/>
                <a:gd name="connsiteX2" fmla="*/ 0 w 3187700"/>
                <a:gd name="connsiteY2" fmla="*/ 3619500 h 3644900"/>
                <a:gd name="connsiteX3" fmla="*/ 0 w 3187700"/>
                <a:gd name="connsiteY3" fmla="*/ 0 h 364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7700" h="3644900">
                  <a:moveTo>
                    <a:pt x="0" y="0"/>
                  </a:moveTo>
                  <a:lnTo>
                    <a:pt x="3187700" y="3644900"/>
                  </a:lnTo>
                  <a:lnTo>
                    <a:pt x="0" y="3619500"/>
                  </a:lnTo>
                  <a:cubicBezTo>
                    <a:pt x="4233" y="2417233"/>
                    <a:pt x="8467" y="121496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sp>
        <p:nvSpPr>
          <p:cNvPr id="16" name="Rezervirano mjesto teksta 3"/>
          <p:cNvSpPr txBox="1">
            <a:spLocks/>
          </p:cNvSpPr>
          <p:nvPr/>
        </p:nvSpPr>
        <p:spPr>
          <a:xfrm>
            <a:off x="-4514" y="661767"/>
            <a:ext cx="4066309" cy="607960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važniji otoci: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Pag, </a:t>
            </a:r>
            <a:r>
              <a:rPr lang="hr-HR" altLang="sr-Latn-RS" sz="2200" dirty="0"/>
              <a:t>Dugi </a:t>
            </a:r>
            <a:r>
              <a:rPr lang="hr-HR" altLang="sr-Latn-RS" sz="2200" dirty="0" smtClean="0"/>
              <a:t>otok, Ugljan, Pašman i Murter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Pag i Ugljan imaju </a:t>
            </a:r>
            <a:r>
              <a:rPr lang="hr-HR" altLang="sr-Latn-RS" sz="2200" b="1" dirty="0" smtClean="0">
                <a:solidFill>
                  <a:srgbClr val="FF0000"/>
                </a:solidFill>
              </a:rPr>
              <a:t>najviše stanovnika</a:t>
            </a:r>
          </a:p>
          <a:p>
            <a:pPr marL="216000" indent="-216000">
              <a:spcBef>
                <a:spcPts val="12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Pag</a:t>
            </a:r>
            <a:r>
              <a:rPr lang="hr-HR" altLang="sr-Latn-RS" sz="2200" dirty="0" smtClean="0">
                <a:solidFill>
                  <a:srgbClr val="FF0000"/>
                </a:solidFill>
              </a:rPr>
              <a:t> </a:t>
            </a:r>
            <a:r>
              <a:rPr lang="hr-HR" altLang="sr-Latn-RS" sz="2200" dirty="0" smtClean="0"/>
              <a:t>– najdulja obala (270 km)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5. po veličini Hrvatski otok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1970. spojen mostom s kopnom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dirty="0" smtClean="0"/>
              <a:t>trajekt Prizna – Žigljen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r>
              <a:rPr lang="hr-HR" altLang="sr-Latn-RS" sz="2200" b="1" dirty="0" smtClean="0">
                <a:solidFill>
                  <a:srgbClr val="FF0000"/>
                </a:solidFill>
              </a:rPr>
              <a:t>znamenitosti</a:t>
            </a:r>
            <a:r>
              <a:rPr lang="hr-HR" altLang="sr-Latn-RS" sz="2200" dirty="0" smtClean="0"/>
              <a:t>: stara jezgra grada Paga, rimski ostatci u Novalji i </a:t>
            </a:r>
            <a:r>
              <a:rPr lang="hr-HR" altLang="sr-Latn-RS" sz="2200" dirty="0" err="1" smtClean="0"/>
              <a:t>Caskoj</a:t>
            </a:r>
            <a:r>
              <a:rPr lang="hr-HR" altLang="sr-Latn-RS" sz="2200" dirty="0" smtClean="0"/>
              <a:t>, plaža Zrće, paška čipka, sir, bogata kulturna baština…</a:t>
            </a:r>
          </a:p>
          <a:p>
            <a:pPr marL="616050" lvl="1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endParaRPr lang="hr-HR" altLang="sr-Latn-RS" sz="2200" dirty="0" smtClean="0"/>
          </a:p>
          <a:p>
            <a:pPr marL="216000" indent="-216000">
              <a:spcBef>
                <a:spcPts val="600"/>
              </a:spcBef>
              <a:buFont typeface="Calibri" panose="020F0502020204030204" pitchFamily="34" charset="0"/>
              <a:buChar char="‒"/>
            </a:pPr>
            <a:endParaRPr lang="hr-HR" altLang="sr-Latn-RS" sz="2200" dirty="0" smtClean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Otoci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272394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2627</TotalTime>
  <Words>608</Words>
  <Application>Microsoft Office PowerPoint</Application>
  <PresentationFormat>On-screen Show (4:3)</PresentationFormat>
  <Paragraphs>123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tema</vt:lpstr>
      <vt:lpstr>PowerPoint Presentation</vt:lpstr>
      <vt:lpstr>Sjeverna Dalmacija</vt:lpstr>
      <vt:lpstr>Zadarsko primorje</vt:lpstr>
      <vt:lpstr>Zadarsko primorje</vt:lpstr>
      <vt:lpstr>PowerPoint Presentation</vt:lpstr>
      <vt:lpstr>PowerPoint Presentation</vt:lpstr>
      <vt:lpstr>Šibensko primorje</vt:lpstr>
      <vt:lpstr>PowerPoint Presentation</vt:lpstr>
      <vt:lpstr>Otoci</vt:lpstr>
      <vt:lpstr>Otoci</vt:lpstr>
      <vt:lpstr>PowerPoint Presentation</vt:lpstr>
      <vt:lpstr>Zaleđe</vt:lpstr>
      <vt:lpstr>PowerPoint Presentation</vt:lpstr>
      <vt:lpstr>NP Kornati</vt:lpstr>
      <vt:lpstr>NP Krka</vt:lpstr>
      <vt:lpstr>Video materijali uz prezentaciju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017 Sjeverna Dalmacija, NP Kornati i NP Krka</dc:title>
  <dc:subject>Turistička geografija</dc:subject>
  <dc:creator>Danijel Gavranović</dc:creator>
  <cp:lastModifiedBy>cornx</cp:lastModifiedBy>
  <cp:revision>4</cp:revision>
  <dcterms:created xsi:type="dcterms:W3CDTF">2014-11-03T22:50:04Z</dcterms:created>
  <dcterms:modified xsi:type="dcterms:W3CDTF">2017-04-25T09:38:33Z</dcterms:modified>
</cp:coreProperties>
</file>

<file path=docProps/thumbnail.jpeg>
</file>